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256" r:id="rId2"/>
    <p:sldId id="260" r:id="rId3"/>
    <p:sldId id="261" r:id="rId4"/>
    <p:sldId id="262" r:id="rId5"/>
    <p:sldId id="263" r:id="rId6"/>
    <p:sldId id="258" r:id="rId7"/>
    <p:sldId id="271" r:id="rId8"/>
    <p:sldId id="272" r:id="rId9"/>
    <p:sldId id="273" r:id="rId10"/>
    <p:sldId id="274" r:id="rId11"/>
    <p:sldId id="257" r:id="rId12"/>
    <p:sldId id="265" r:id="rId13"/>
    <p:sldId id="276" r:id="rId14"/>
    <p:sldId id="277" r:id="rId15"/>
    <p:sldId id="266" r:id="rId16"/>
    <p:sldId id="278" r:id="rId17"/>
    <p:sldId id="267" r:id="rId18"/>
    <p:sldId id="279" r:id="rId19"/>
    <p:sldId id="268" r:id="rId20"/>
    <p:sldId id="280" r:id="rId21"/>
    <p:sldId id="281" r:id="rId22"/>
    <p:sldId id="269" r:id="rId23"/>
    <p:sldId id="285" r:id="rId24"/>
    <p:sldId id="286" r:id="rId25"/>
    <p:sldId id="270" r:id="rId26"/>
    <p:sldId id="282" r:id="rId27"/>
    <p:sldId id="283" r:id="rId28"/>
    <p:sldId id="284" r:id="rId29"/>
    <p:sldId id="287" r:id="rId30"/>
    <p:sldId id="292" r:id="rId31"/>
    <p:sldId id="293" r:id="rId32"/>
    <p:sldId id="294" r:id="rId33"/>
    <p:sldId id="295" r:id="rId34"/>
    <p:sldId id="296" r:id="rId35"/>
    <p:sldId id="297" r:id="rId36"/>
    <p:sldId id="299" r:id="rId37"/>
    <p:sldId id="300" r:id="rId38"/>
    <p:sldId id="302" r:id="rId39"/>
    <p:sldId id="301" r:id="rId40"/>
    <p:sldId id="305" r:id="rId41"/>
    <p:sldId id="304" r:id="rId42"/>
    <p:sldId id="306" r:id="rId43"/>
    <p:sldId id="303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5" r:id="rId52"/>
    <p:sldId id="314" r:id="rId53"/>
    <p:sldId id="316" r:id="rId54"/>
    <p:sldId id="317" r:id="rId55"/>
    <p:sldId id="318" r:id="rId56"/>
    <p:sldId id="410" r:id="rId57"/>
    <p:sldId id="413" r:id="rId58"/>
    <p:sldId id="414" r:id="rId59"/>
    <p:sldId id="415" r:id="rId60"/>
    <p:sldId id="416" r:id="rId61"/>
    <p:sldId id="411" r:id="rId62"/>
    <p:sldId id="417" r:id="rId63"/>
    <p:sldId id="412" r:id="rId64"/>
    <p:sldId id="418" r:id="rId65"/>
    <p:sldId id="319" r:id="rId66"/>
    <p:sldId id="320" r:id="rId67"/>
    <p:sldId id="409" r:id="rId68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8" autoAdjust="0"/>
    <p:restoredTop sz="85062" autoAdjust="0"/>
  </p:normalViewPr>
  <p:slideViewPr>
    <p:cSldViewPr>
      <p:cViewPr varScale="1">
        <p:scale>
          <a:sx n="127" d="100"/>
          <a:sy n="127" d="100"/>
        </p:scale>
        <p:origin x="1056" y="18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34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DE118D-1E65-49C2-BC64-FD752CA0D258}" type="datetimeFigureOut">
              <a:rPr lang="en-US"/>
              <a:pPr>
                <a:defRPr/>
              </a:pPr>
              <a:t>10/10/24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10F4021-697B-435F-AB67-E79E7F5FDE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130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ieeexplore.ieee.org</a:t>
            </a:r>
            <a:r>
              <a:rPr lang="en-GB" dirty="0"/>
              <a:t>/stamp/</a:t>
            </a:r>
            <a:r>
              <a:rPr lang="en-GB" dirty="0" err="1"/>
              <a:t>stamp.jsp?arnumber</a:t>
            </a:r>
            <a:r>
              <a:rPr lang="en-GB" dirty="0"/>
              <a:t>=9712241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0F4021-697B-435F-AB67-E79E7F5FDE8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93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83D8F-5334-322F-3FF1-1EBE91B3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412769-F268-267A-28AA-B154A9E015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1B2AA-928B-C129-F294-7472F44A6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ieeexplore.ieee.org</a:t>
            </a:r>
            <a:r>
              <a:rPr lang="en-GB" dirty="0"/>
              <a:t>/stamp/</a:t>
            </a:r>
            <a:r>
              <a:rPr lang="en-GB" dirty="0" err="1"/>
              <a:t>stamp.jsp?arnumber</a:t>
            </a:r>
            <a:r>
              <a:rPr lang="en-GB" dirty="0"/>
              <a:t>=9712241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609D5-49B5-D301-AA66-FDEBAB24F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0F4021-697B-435F-AB67-E79E7F5FDE8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11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CB176-6C63-BB39-228C-C56BCDC68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CE12D-FF45-2CED-C732-E1570A2DA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BEF61-C863-B954-90F8-FB7DB08EA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ieeexplore.ieee.org</a:t>
            </a:r>
            <a:r>
              <a:rPr lang="en-GB" dirty="0"/>
              <a:t>/stamp/</a:t>
            </a:r>
            <a:r>
              <a:rPr lang="en-GB" dirty="0" err="1"/>
              <a:t>stamp.jsp?arnumber</a:t>
            </a:r>
            <a:r>
              <a:rPr lang="en-GB" dirty="0"/>
              <a:t>=9712241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754A6-D20A-CD19-8D54-CA8A1A2E2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0F4021-697B-435F-AB67-E79E7F5FDE8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6E149-D310-8646-9FF1-1297C15970C1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Henrik Bærbak Christensen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D1D56-42A0-4E15-A7B7-13C5D7FE59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0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365"/>
            <a:ext cx="8229600" cy="596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52500"/>
            <a:ext cx="8305800" cy="431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Henrik Bærbak Christensen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90516-8E9A-4341-B9BC-EA71230116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0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FB0A2-F1E2-9B41-8915-E90FE1C90AF0}" type="datetime1">
              <a:rPr lang="it-IT" smtClean="0"/>
              <a:t>10/10/24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Henrik Bærbak Christensen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7411C-50F3-439B-A172-D78B9B44E8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4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11E0B-66F1-3540-B2A3-91A6551CD938}" type="datetime1">
              <a:rPr lang="it-IT" smtClean="0"/>
              <a:t>10/10/24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Henrik Bærbak Christensen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88395-51D4-402F-A507-1382C6CB3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5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E7A7E-E3BA-0B42-AA87-8CE71DD81681}" type="datetime1">
              <a:rPr lang="it-IT" smtClean="0"/>
              <a:t>10/10/24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Henrik Bærbak Christensen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B4E74-E97A-4D90-BF5F-D9FADEB14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1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F5B8F-BC4A-CD4F-A2F6-AEDE1DBACADE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Henrik Bærbak Christensen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C2EDFE-52F1-47B6-86A3-4A0F783CC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43524-50CE-7949-A823-B85A4BE83962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Henrik Bærbak Christensen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6487A-C881-4656-BFDC-10A40E38B4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5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2BB7-5F8D-5147-8DC0-8EFEFB2E1A4A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Henrik Bærbak Christensen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59740-54F6-453E-B57C-DF10E97228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0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89BAE-5DF5-BC44-97B1-7208CB51E048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Henrik Bærbak Christensen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EF36D-F0F7-4DB9-9ABE-45888DCD2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80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81782"/>
            <a:ext cx="8229600" cy="59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952500"/>
            <a:ext cx="83058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C4B457A-9C89-40D9-BF1E-54D9B094FD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cs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cs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cs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cs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cs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cs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cs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1775355"/>
            <a:ext cx="9144000" cy="1225021"/>
          </a:xfrm>
        </p:spPr>
        <p:txBody>
          <a:bodyPr/>
          <a:lstStyle/>
          <a:p>
            <a:r>
              <a:rPr lang="en-US" altLang="en-US" sz="4800" noProof="0" dirty="0">
                <a:latin typeface="Arial" charset="0"/>
                <a:cs typeface="Arial" charset="0"/>
              </a:rPr>
              <a:t>Software Architecture</a:t>
            </a:r>
            <a:br>
              <a:rPr lang="en-US" altLang="en-US" sz="4800" noProof="0" dirty="0">
                <a:latin typeface="Arial" charset="0"/>
                <a:cs typeface="Arial" charset="0"/>
              </a:rPr>
            </a:br>
            <a:r>
              <a:rPr lang="en-US" altLang="en-US" sz="4800" noProof="0" dirty="0">
                <a:latin typeface="Arial" charset="0"/>
                <a:cs typeface="Arial" charset="0"/>
              </a:rPr>
              <a:t>Evolution: Erosion &amp; Smells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>
                <a:solidFill>
                  <a:schemeClr val="tx1"/>
                </a:solidFill>
              </a:rPr>
              <a:t>Damian A. </a:t>
            </a:r>
            <a:r>
              <a:rPr lang="en-US" noProof="0" dirty="0" err="1">
                <a:solidFill>
                  <a:schemeClr val="tx1"/>
                </a:solidFill>
              </a:rPr>
              <a:t>Tamburri</a:t>
            </a:r>
            <a:r>
              <a:rPr lang="en-US" noProof="0" dirty="0">
                <a:solidFill>
                  <a:schemeClr val="tx1"/>
                </a:solidFill>
              </a:rPr>
              <a:t>, Ph.D.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6512-91E5-4A9D-A785-F79B7B4F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7F61A-D23F-434B-90D0-5A516167A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Note:</a:t>
            </a:r>
          </a:p>
          <a:p>
            <a:pPr lvl="1"/>
            <a:r>
              <a:rPr lang="en-US" noProof="0" dirty="0"/>
              <a:t>It is </a:t>
            </a:r>
            <a:r>
              <a:rPr lang="en-US" i="1" noProof="0" dirty="0"/>
              <a:t>not</a:t>
            </a:r>
            <a:r>
              <a:rPr lang="en-US" noProof="0" dirty="0"/>
              <a:t> a documentation</a:t>
            </a:r>
            <a:br>
              <a:rPr lang="en-US" noProof="0" dirty="0"/>
            </a:br>
            <a:r>
              <a:rPr lang="en-US" noProof="0" dirty="0"/>
              <a:t>issue...</a:t>
            </a:r>
          </a:p>
          <a:p>
            <a:endParaRPr lang="en-US" noProof="0" dirty="0"/>
          </a:p>
          <a:p>
            <a:pPr lvl="1"/>
            <a:r>
              <a:rPr lang="en-US" noProof="0" dirty="0"/>
              <a:t>A </a:t>
            </a:r>
            <a:r>
              <a:rPr lang="en-US" i="1" noProof="0" dirty="0"/>
              <a:t>as-designed</a:t>
            </a:r>
            <a:r>
              <a:rPr lang="en-US" noProof="0" dirty="0"/>
              <a:t> architecture</a:t>
            </a:r>
            <a:br>
              <a:rPr lang="en-US" noProof="0" dirty="0"/>
            </a:br>
            <a:r>
              <a:rPr lang="en-US" noProof="0" dirty="0"/>
              <a:t>may not be documented in</a:t>
            </a:r>
            <a:br>
              <a:rPr lang="en-US" noProof="0" dirty="0"/>
            </a:br>
            <a:r>
              <a:rPr lang="en-US" noProof="0" dirty="0"/>
              <a:t>written form, but still exist.</a:t>
            </a:r>
          </a:p>
          <a:p>
            <a:pPr lvl="2"/>
            <a:r>
              <a:rPr lang="en-US" noProof="0" dirty="0"/>
              <a:t>”Ask the architect”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43765-E42A-4B41-AC9C-05FF43885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515184-6663-6B41-A25F-64C912CCF81E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8BC28-A46C-4513-92A3-880BEDB49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E8E5AB-A296-46A4-86B2-3056A588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90" y="979829"/>
            <a:ext cx="4594110" cy="42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9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BB99-D9BE-40AD-A554-277FB1C9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Root Causes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55E4-5B1C-45E6-9BC6-22B506B2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[Le, 2017]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2490-F88D-4970-B3B1-F12B0829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E90146-A474-B04B-BC8B-8F1D836A0C71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6BCF1-84D1-4386-A2EA-9DB74057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A493F2-853A-43D2-89D9-70088EDD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2336"/>
            <a:ext cx="8340657" cy="293916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A6A9D5-A90D-4FF6-AE71-A1F403FFA115}"/>
              </a:ext>
            </a:extLst>
          </p:cNvPr>
          <p:cNvSpPr/>
          <p:nvPr/>
        </p:nvSpPr>
        <p:spPr>
          <a:xfrm>
            <a:off x="2743200" y="4610100"/>
            <a:ext cx="4114800" cy="45173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Note: Not orthogonal aspects...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77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240C-BD3E-439B-9C42-0DB0087AF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Architectural Erosion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0254E-6744-4D1C-8BFC-CC102F180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Organization Aspects</a:t>
            </a:r>
          </a:p>
        </p:txBody>
      </p:sp>
    </p:spTree>
    <p:extLst>
      <p:ext uri="{BB962C8B-B14F-4D97-AF65-F5344CB8AC3E}">
        <p14:creationId xmlns:p14="http://schemas.microsoft.com/office/powerpoint/2010/main" val="222678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56C99-3ED6-4F5E-BFBA-3855F6D8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14160-0EEC-4BE7-B11D-C81F955EC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Deadline</a:t>
            </a:r>
          </a:p>
          <a:p>
            <a:pPr lvl="1"/>
            <a:r>
              <a:rPr lang="en-US" noProof="0" dirty="0"/>
              <a:t>Focus on deadline instead of design for change</a:t>
            </a:r>
          </a:p>
          <a:p>
            <a:pPr lvl="2"/>
            <a:r>
              <a:rPr lang="en-US" i="1" noProof="0" dirty="0"/>
              <a:t>Cunningham: ”not quite right code which we postpone making it right”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New requirements: hard/imprecise/conflicting</a:t>
            </a:r>
          </a:p>
          <a:p>
            <a:pPr lvl="2"/>
            <a:r>
              <a:rPr lang="en-US" noProof="0" dirty="0"/>
              <a:t>Code that do things not designed to do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New employees</a:t>
            </a:r>
          </a:p>
          <a:p>
            <a:pPr lvl="2"/>
            <a:r>
              <a:rPr lang="en-US" noProof="0" dirty="0"/>
              <a:t>New people, unaware of architecture details, code based upon </a:t>
            </a:r>
            <a:r>
              <a:rPr lang="en-US" i="1" noProof="0" dirty="0"/>
              <a:t>perception/assumptions</a:t>
            </a:r>
            <a:r>
              <a:rPr lang="en-US" noProof="0" dirty="0"/>
              <a:t> instead of knowledge</a:t>
            </a:r>
          </a:p>
          <a:p>
            <a:pPr lvl="2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26396-C01C-4CE2-8EF8-BDA07E8C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CE85EA-86A1-284A-9A1D-CA9A8C9EF241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4A633-E3D8-4DA9-99A4-FEE8294E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432F3-61DE-41F8-B33C-49A560CF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38100"/>
            <a:ext cx="39243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1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56C99-3ED6-4F5E-BFBA-3855F6D8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14160-0EEC-4BE7-B11D-C81F955EC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Deadline</a:t>
            </a:r>
          </a:p>
          <a:p>
            <a:pPr lvl="1"/>
            <a:r>
              <a:rPr lang="en-US" noProof="0" dirty="0"/>
              <a:t>Global teams</a:t>
            </a:r>
          </a:p>
          <a:p>
            <a:pPr lvl="2"/>
            <a:r>
              <a:rPr lang="en-US" noProof="0" dirty="0"/>
              <a:t>Again, code on assumptions more than knowledge</a:t>
            </a:r>
          </a:p>
          <a:p>
            <a:pPr lvl="2"/>
            <a:r>
              <a:rPr lang="en-US" noProof="0" dirty="0"/>
              <a:t>‘Us’ versus ‘them’ / problematic knowledge transfer</a:t>
            </a:r>
          </a:p>
          <a:p>
            <a:pPr lvl="2"/>
            <a:r>
              <a:rPr lang="en-US" noProof="0" dirty="0"/>
              <a:t>Cultural misunderstandings</a:t>
            </a:r>
          </a:p>
          <a:p>
            <a:pPr lvl="2"/>
            <a:r>
              <a:rPr lang="en-US" dirty="0"/>
              <a:t>Problematic communication lines, too little communication </a:t>
            </a:r>
            <a:endParaRPr lang="en-US" noProof="0" dirty="0"/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Organization environment</a:t>
            </a:r>
          </a:p>
          <a:p>
            <a:pPr lvl="2"/>
            <a:r>
              <a:rPr lang="en-US" noProof="0" dirty="0"/>
              <a:t>Low morale, high turnover, blaming culture, </a:t>
            </a:r>
            <a:br>
              <a:rPr lang="en-US" noProof="0" dirty="0"/>
            </a:br>
            <a:r>
              <a:rPr lang="en-US" noProof="0" dirty="0"/>
              <a:t>cover-my-ass, don’t-care, ...</a:t>
            </a:r>
          </a:p>
          <a:p>
            <a:pPr lvl="2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26396-C01C-4CE2-8EF8-BDA07E8C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558CD5-56B2-484A-A099-E1AD3B1BCEC5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4A633-E3D8-4DA9-99A4-FEE8294E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432F3-61DE-41F8-B33C-49A560CF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38100"/>
            <a:ext cx="39243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8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240C-BD3E-439B-9C42-0DB0087AF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Architectural Erosion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0254E-6744-4D1C-8BFC-CC102F180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Knowledge Aspects</a:t>
            </a:r>
          </a:p>
        </p:txBody>
      </p:sp>
    </p:spTree>
    <p:extLst>
      <p:ext uri="{BB962C8B-B14F-4D97-AF65-F5344CB8AC3E}">
        <p14:creationId xmlns:p14="http://schemas.microsoft.com/office/powerpoint/2010/main" val="1740221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F122-648A-45B3-9DCC-C13C8211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1CA9D-9706-457B-AD65-21A4609E3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Limited knowledge</a:t>
            </a:r>
          </a:p>
          <a:p>
            <a:pPr lvl="1"/>
            <a:r>
              <a:rPr lang="en-US" noProof="0" dirty="0"/>
              <a:t>Again, </a:t>
            </a:r>
            <a:r>
              <a:rPr lang="en-US" noProof="0" dirty="0" err="1"/>
              <a:t>refactorings</a:t>
            </a:r>
            <a:r>
              <a:rPr lang="en-US" noProof="0" dirty="0"/>
              <a:t>/maintenance based upon limited/incorrect/assumed knowledge of architecture, of course leads to erosion</a:t>
            </a:r>
          </a:p>
          <a:p>
            <a:r>
              <a:rPr lang="en-US" noProof="0" dirty="0"/>
              <a:t>Knowledge loss</a:t>
            </a:r>
          </a:p>
          <a:p>
            <a:pPr lvl="1"/>
            <a:r>
              <a:rPr lang="en-US" noProof="0" dirty="0" err="1"/>
              <a:t>Stroustrup</a:t>
            </a:r>
            <a:r>
              <a:rPr lang="en-US" noProof="0" dirty="0"/>
              <a:t>: </a:t>
            </a:r>
            <a:r>
              <a:rPr lang="en-US" i="1" noProof="0" dirty="0"/>
              <a:t>the best way to transfer knowledge from architect to developer, is that it is the same head</a:t>
            </a:r>
          </a:p>
          <a:p>
            <a:pPr lvl="1"/>
            <a:r>
              <a:rPr lang="en-US" noProof="0" dirty="0"/>
              <a:t>Every designer/architect that leaves, takes a lot of knowledge away from the project/product</a:t>
            </a:r>
          </a:p>
          <a:p>
            <a:pPr lvl="1"/>
            <a:r>
              <a:rPr lang="en-US" i="1" noProof="0" dirty="0"/>
              <a:t>Knowledge vaporization</a:t>
            </a:r>
          </a:p>
          <a:p>
            <a:pPr lvl="2"/>
            <a:r>
              <a:rPr lang="en-US" i="1" noProof="0" dirty="0"/>
              <a:t>”Failure to record decisions”</a:t>
            </a:r>
            <a:r>
              <a:rPr lang="en-US" noProof="0" dirty="0"/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B714C-9BEB-44EE-9BB6-DDD8B5D1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5139F1-1EC4-214F-8A26-3554A98CF6F3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C4D83-04A6-4E71-AFCD-83C6A062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7E51-9268-4195-920A-D8078508D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79" y="165365"/>
            <a:ext cx="2581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4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240C-BD3E-439B-9C42-0DB0087AF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Architectural Erosion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0254E-6744-4D1C-8BFC-CC102F180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Development Process Aspects</a:t>
            </a:r>
          </a:p>
        </p:txBody>
      </p:sp>
    </p:spTree>
    <p:extLst>
      <p:ext uri="{BB962C8B-B14F-4D97-AF65-F5344CB8AC3E}">
        <p14:creationId xmlns:p14="http://schemas.microsoft.com/office/powerpoint/2010/main" val="380319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EEEC-0B3A-4B48-A38A-058BBC7A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063A-E076-4195-9BA8-C7EBC68F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Iterative methods</a:t>
            </a:r>
          </a:p>
          <a:p>
            <a:pPr lvl="1"/>
            <a:r>
              <a:rPr lang="en-US" i="1" noProof="0" dirty="0"/>
              <a:t>”working software valued more than comprehensive documentation”</a:t>
            </a:r>
          </a:p>
          <a:p>
            <a:pPr lvl="2"/>
            <a:r>
              <a:rPr lang="en-US" noProof="0" dirty="0"/>
              <a:t>Taken to the extreme, architecture information becomes very volatile, and easily ‘vaporize’.</a:t>
            </a:r>
          </a:p>
          <a:p>
            <a:endParaRPr lang="en-US" noProof="0" dirty="0"/>
          </a:p>
          <a:p>
            <a:r>
              <a:rPr lang="en-US" noProof="0" dirty="0"/>
              <a:t>Missing methods and tools</a:t>
            </a:r>
          </a:p>
          <a:p>
            <a:pPr lvl="1"/>
            <a:r>
              <a:rPr lang="en-US" noProof="0" dirty="0"/>
              <a:t>Lack of tools to monitor architectural conformance is problematic.</a:t>
            </a:r>
          </a:p>
          <a:p>
            <a:pPr lvl="2"/>
            <a:r>
              <a:rPr lang="en-US" noProof="0" dirty="0"/>
              <a:t>Open research question to create some that does just that…</a:t>
            </a:r>
          </a:p>
          <a:p>
            <a:pPr lvl="2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C1B80-AEAC-418F-A932-C5CC9E40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FE918-2897-9D41-8926-C88883767602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D495-AA0B-489E-8AAC-BD586471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9517F-49B9-4E6A-A619-E3CC342B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65365"/>
            <a:ext cx="45339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5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240C-BD3E-439B-9C42-0DB0087AF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Architectural Erosion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0254E-6744-4D1C-8BFC-CC102F180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Team and Culture Aspects</a:t>
            </a:r>
          </a:p>
        </p:txBody>
      </p:sp>
    </p:spTree>
    <p:extLst>
      <p:ext uri="{BB962C8B-B14F-4D97-AF65-F5344CB8AC3E}">
        <p14:creationId xmlns:p14="http://schemas.microsoft.com/office/powerpoint/2010/main" val="295361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392F-0BD7-43AB-9805-1B84B919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Architectural Erosion and Debt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0171-67AC-4004-A2C8-5692679D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Architecture Erosion		</a:t>
            </a:r>
            <a:r>
              <a:rPr lang="en-US" sz="2000" noProof="0" dirty="0"/>
              <a:t>‘worsening over time’</a:t>
            </a:r>
          </a:p>
          <a:p>
            <a:pPr lvl="1"/>
            <a:r>
              <a:rPr lang="en-US" noProof="0" dirty="0"/>
              <a:t>What are the root causes that tend to erode the architecture?</a:t>
            </a:r>
          </a:p>
          <a:p>
            <a:pPr lvl="1"/>
            <a:r>
              <a:rPr lang="en-US" i="1" noProof="0" dirty="0"/>
              <a:t>Practice: </a:t>
            </a:r>
            <a:r>
              <a:rPr lang="en-US" noProof="0" dirty="0"/>
              <a:t>If we know the root causes, we may try to avoid or mitigate them...</a:t>
            </a:r>
            <a:endParaRPr lang="en-US" i="1" noProof="0" dirty="0"/>
          </a:p>
          <a:p>
            <a:endParaRPr lang="en-US" noProof="0" dirty="0"/>
          </a:p>
          <a:p>
            <a:r>
              <a:rPr lang="en-US" noProof="0" dirty="0"/>
              <a:t>Technical Debt			</a:t>
            </a:r>
            <a:r>
              <a:rPr lang="en-US" sz="2000" noProof="0" dirty="0"/>
              <a:t>‘quick-fix now, clean up later’</a:t>
            </a:r>
            <a:endParaRPr lang="en-US" noProof="0" dirty="0"/>
          </a:p>
          <a:p>
            <a:pPr lvl="1"/>
            <a:r>
              <a:rPr lang="en-US" noProof="0" dirty="0"/>
              <a:t>What is it?</a:t>
            </a:r>
          </a:p>
          <a:p>
            <a:pPr lvl="1"/>
            <a:r>
              <a:rPr lang="en-US" noProof="0" dirty="0"/>
              <a:t>What are the types of debt?</a:t>
            </a:r>
          </a:p>
          <a:p>
            <a:pPr lvl="1"/>
            <a:r>
              <a:rPr lang="en-US" noProof="0" dirty="0"/>
              <a:t>Can we measure it?</a:t>
            </a:r>
          </a:p>
          <a:p>
            <a:pPr lvl="1"/>
            <a:r>
              <a:rPr lang="en-US" i="1" noProof="0" dirty="0"/>
              <a:t>Practice:</a:t>
            </a:r>
            <a:r>
              <a:rPr lang="en-US" noProof="0" dirty="0"/>
              <a:t> If we know root causes, we may try to avoid or mitigate them...</a:t>
            </a:r>
            <a:endParaRPr lang="en-US" i="1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20FC9-F62E-40C4-A598-5142DA37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AAFBD8-84B1-6B4E-9B2C-97ED6C106DC5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1C60B-FA9F-4524-83BA-DEBD5A53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7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04F2-7EF6-4954-A11F-64EC9DFE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2576-96AE-421D-BE5D-63CDC1A3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Developer sloppiness</a:t>
            </a:r>
          </a:p>
          <a:p>
            <a:pPr lvl="1"/>
            <a:r>
              <a:rPr lang="en-US" noProof="0" dirty="0"/>
              <a:t>Laziness, not documenting/not following architecture</a:t>
            </a:r>
          </a:p>
          <a:p>
            <a:r>
              <a:rPr lang="en-US" noProof="0" dirty="0"/>
              <a:t>Misuse and ignorance</a:t>
            </a:r>
          </a:p>
          <a:p>
            <a:pPr lvl="1"/>
            <a:r>
              <a:rPr lang="en-US" noProof="0" dirty="0"/>
              <a:t>Misunderstanding as-designed of course leads to erosion of as-implemented</a:t>
            </a:r>
          </a:p>
          <a:p>
            <a:pPr lvl="2"/>
            <a:r>
              <a:rPr lang="en-US" noProof="0" dirty="0"/>
              <a:t>Compare Nygard ADT</a:t>
            </a:r>
          </a:p>
          <a:p>
            <a:pPr lvl="1"/>
            <a:r>
              <a:rPr lang="en-US" noProof="0" dirty="0"/>
              <a:t>‘Less capable’ programmers turn out less quality</a:t>
            </a:r>
            <a:br>
              <a:rPr lang="en-US" noProof="0" dirty="0"/>
            </a:br>
            <a:r>
              <a:rPr lang="en-US" noProof="0" dirty="0"/>
              <a:t>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49DB7-60C4-4AB3-8C73-04D182EC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51A84E-3A72-E249-9E7C-6328D106C6D9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B65D1-0742-46B0-8D85-254FFBF5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84EE2-20E3-4A8E-9336-CEE396AC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66120"/>
            <a:ext cx="3057525" cy="103822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3055149-1496-4199-9750-871A5F9F8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39" y="2628900"/>
            <a:ext cx="1682286" cy="190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B99DCE-B9EE-4E31-8FD1-79CF02415B70}"/>
              </a:ext>
            </a:extLst>
          </p:cNvPr>
          <p:cNvCxnSpPr/>
          <p:nvPr/>
        </p:nvCxnSpPr>
        <p:spPr>
          <a:xfrm flipV="1">
            <a:off x="3886200" y="2857500"/>
            <a:ext cx="2971800" cy="15240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07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04F2-7EF6-4954-A11F-64EC9DFE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2576-96AE-421D-BE5D-63CDC1A3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Developers’ unawareness</a:t>
            </a:r>
          </a:p>
          <a:p>
            <a:pPr lvl="1"/>
            <a:r>
              <a:rPr lang="en-US" noProof="0" dirty="0"/>
              <a:t>Aware of basic concepts, but unaware of how to integrate in current context</a:t>
            </a:r>
          </a:p>
          <a:p>
            <a:pPr lvl="2"/>
            <a:r>
              <a:rPr lang="en-US" noProof="0" dirty="0"/>
              <a:t>”Knowledge and skills”</a:t>
            </a:r>
          </a:p>
          <a:p>
            <a:pPr lvl="3"/>
            <a:r>
              <a:rPr lang="en-US" noProof="0" dirty="0"/>
              <a:t>Knowledge: Have the theory of Strategy pattern, have read the book</a:t>
            </a:r>
          </a:p>
          <a:p>
            <a:pPr lvl="3"/>
            <a:r>
              <a:rPr lang="en-US" noProof="0" dirty="0"/>
              <a:t>Skills: Can actually find the code bit that benefit from Strategy, and correctly can introduce it</a:t>
            </a:r>
          </a:p>
          <a:p>
            <a:r>
              <a:rPr lang="en-US" noProof="0" dirty="0"/>
              <a:t>Developer variability</a:t>
            </a:r>
          </a:p>
          <a:p>
            <a:pPr lvl="1"/>
            <a:r>
              <a:rPr lang="en-US" noProof="0" dirty="0"/>
              <a:t>Highly capable programmers turn out code that</a:t>
            </a:r>
            <a:br>
              <a:rPr lang="en-US" noProof="0" dirty="0"/>
            </a:br>
            <a:r>
              <a:rPr lang="en-US" noProof="0" dirty="0"/>
              <a:t>less capable programmers have a hard time to</a:t>
            </a:r>
            <a:br>
              <a:rPr lang="en-US" noProof="0" dirty="0"/>
            </a:br>
            <a:r>
              <a:rPr lang="en-US" noProof="0" dirty="0"/>
              <a:t>understand and modify</a:t>
            </a:r>
          </a:p>
          <a:p>
            <a:pPr lvl="2"/>
            <a:r>
              <a:rPr lang="en-US" noProof="0" dirty="0"/>
              <a:t>Bass: ”Buildability” quality attribute...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49DB7-60C4-4AB3-8C73-04D182EC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784DB2-5956-BE46-9809-5F736437BA2E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B65D1-0742-46B0-8D85-254FFBF5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84EE2-20E3-4A8E-9336-CEE396AC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66120"/>
            <a:ext cx="30575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8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240C-BD3E-439B-9C42-0DB0087AF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Architectural Erosion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0254E-6744-4D1C-8BFC-CC102F180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Coding Aspects</a:t>
            </a:r>
          </a:p>
        </p:txBody>
      </p:sp>
    </p:spTree>
    <p:extLst>
      <p:ext uri="{BB962C8B-B14F-4D97-AF65-F5344CB8AC3E}">
        <p14:creationId xmlns:p14="http://schemas.microsoft.com/office/powerpoint/2010/main" val="81817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6D65-F01F-44C3-B692-2E035855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5A8E-87A0-4228-BBE2-86197C4E4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Code smells</a:t>
            </a:r>
          </a:p>
          <a:p>
            <a:pPr lvl="1"/>
            <a:r>
              <a:rPr lang="en-US" noProof="0" dirty="0"/>
              <a:t>Blob, God class, duplicate code, spaghetti code, long parameter lists, </a:t>
            </a:r>
            <a:r>
              <a:rPr lang="en-US" i="1" dirty="0"/>
              <a:t>Clean code breaking…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Architecture smells</a:t>
            </a:r>
          </a:p>
          <a:p>
            <a:pPr lvl="1"/>
            <a:r>
              <a:rPr lang="en-US" noProof="0" dirty="0"/>
              <a:t>ISO Maintainability</a:t>
            </a:r>
          </a:p>
          <a:p>
            <a:pPr lvl="2"/>
            <a:r>
              <a:rPr lang="en-US" noProof="0" dirty="0"/>
              <a:t>Analyzability</a:t>
            </a:r>
          </a:p>
          <a:p>
            <a:pPr lvl="2"/>
            <a:r>
              <a:rPr lang="en-US" noProof="0" dirty="0"/>
              <a:t>Changeability</a:t>
            </a:r>
          </a:p>
          <a:p>
            <a:pPr lvl="2"/>
            <a:r>
              <a:rPr lang="en-US" noProof="0" dirty="0"/>
              <a:t>Stability</a:t>
            </a:r>
          </a:p>
          <a:p>
            <a:pPr lvl="2"/>
            <a:r>
              <a:rPr lang="en-US" noProof="0" dirty="0"/>
              <a:t>Testability</a:t>
            </a:r>
          </a:p>
          <a:p>
            <a:pPr lvl="1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B7205-D4C8-4C07-8FED-D609393D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EDF23F-87E8-5E4A-8AC9-D9CBD19C9ADE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37CD8-28FD-4B79-8E8E-381B6362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A8885-B52B-481C-82A9-C470785B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821726"/>
            <a:ext cx="3857739" cy="3463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587B4-3C24-4BE1-9B79-A93C3FE2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165365"/>
            <a:ext cx="32575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1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6D65-F01F-44C3-B692-2E035855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5A8E-87A0-4228-BBE2-86197C4E4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Poor design decisions</a:t>
            </a:r>
          </a:p>
          <a:p>
            <a:pPr lvl="1"/>
            <a:r>
              <a:rPr lang="en-US" noProof="0" dirty="0"/>
              <a:t>Design decisions are hierarchical</a:t>
            </a:r>
          </a:p>
          <a:p>
            <a:pPr lvl="2"/>
            <a:r>
              <a:rPr lang="en-US" noProof="0" dirty="0"/>
              <a:t>Bad design at upper level have many consequences at lower/dependent levels =&gt; </a:t>
            </a:r>
            <a:r>
              <a:rPr lang="en-US" b="1" noProof="0" dirty="0"/>
              <a:t>chain reaction of revisions...</a:t>
            </a:r>
          </a:p>
          <a:p>
            <a:pPr lvl="1"/>
            <a:r>
              <a:rPr lang="en-US" noProof="0" dirty="0"/>
              <a:t>Lack of review/debate/criticism leads to bad high level decisions</a:t>
            </a:r>
          </a:p>
          <a:p>
            <a:endParaRPr lang="en-US" noProof="0" dirty="0"/>
          </a:p>
          <a:p>
            <a:r>
              <a:rPr lang="en-US" noProof="0" dirty="0"/>
              <a:t>Complexity of code and structure</a:t>
            </a:r>
          </a:p>
          <a:p>
            <a:pPr lvl="1"/>
            <a:r>
              <a:rPr lang="en-US" noProof="0" dirty="0"/>
              <a:t>(Needless) Complexity =&gt; low analyzability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B7205-D4C8-4C07-8FED-D609393D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3BC13C-15E8-CA45-AF3D-151F2696A94A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37CD8-28FD-4B79-8E8E-381B6362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386B9-8EC8-4FE3-ADC3-470B4A76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65365"/>
            <a:ext cx="3257550" cy="990600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4B5C4C37-1CA3-4C57-B09A-1FC9406E7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960290"/>
            <a:ext cx="6419850" cy="13234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Lucida Console" pitchFamily="49" charset="0"/>
              </a:rPr>
              <a:t>int a[1817];main(</a:t>
            </a:r>
            <a:r>
              <a:rPr lang="en-US" altLang="en-US" sz="1600" dirty="0" err="1">
                <a:latin typeface="Lucida Console" pitchFamily="49" charset="0"/>
              </a:rPr>
              <a:t>z,p,q,r</a:t>
            </a:r>
            <a:r>
              <a:rPr lang="en-US" altLang="en-US" sz="1600" dirty="0">
                <a:latin typeface="Lucida Console" pitchFamily="49" charset="0"/>
              </a:rPr>
              <a:t>){for(p=80;q+p-80;p-=2*a[p])for(z=9;z--;)q=3&amp;(r=time(0) +r*57)/7,q=q?q-1?q-2?1-p%79?-1:0:p%79-77?1:0:p&lt;1659?79:0:p&gt;158?-79:0,q?!a[</a:t>
            </a:r>
            <a:r>
              <a:rPr lang="en-US" altLang="en-US" sz="1600" dirty="0" err="1">
                <a:latin typeface="Lucida Console" pitchFamily="49" charset="0"/>
              </a:rPr>
              <a:t>p+q</a:t>
            </a:r>
            <a:r>
              <a:rPr lang="en-US" altLang="en-US" sz="1600" dirty="0">
                <a:latin typeface="Lucida Console" pitchFamily="49" charset="0"/>
              </a:rPr>
              <a:t>*2 ]?a[p+=a[p+=q]=q]=q:0:0;for(;q++-1817;)</a:t>
            </a:r>
            <a:r>
              <a:rPr lang="en-US" altLang="en-US" sz="1600" dirty="0" err="1">
                <a:latin typeface="Lucida Console" pitchFamily="49" charset="0"/>
              </a:rPr>
              <a:t>printf</a:t>
            </a:r>
            <a:r>
              <a:rPr lang="en-US" altLang="en-US" sz="1600" dirty="0">
                <a:latin typeface="Lucida Console" pitchFamily="49" charset="0"/>
              </a:rPr>
              <a:t>(q%79?"%c":"%c\n"," #"[!a[q-1]]); </a:t>
            </a:r>
            <a:endParaRPr lang="en-GB" altLang="en-US" sz="16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4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240C-BD3E-439B-9C42-0DB0087AF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Architectural Erosion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0254E-6744-4D1C-8BFC-CC102F180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Documentation Aspects</a:t>
            </a:r>
          </a:p>
        </p:txBody>
      </p:sp>
    </p:spTree>
    <p:extLst>
      <p:ext uri="{BB962C8B-B14F-4D97-AF65-F5344CB8AC3E}">
        <p14:creationId xmlns:p14="http://schemas.microsoft.com/office/powerpoint/2010/main" val="1983202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FEA9-FA64-4E45-9377-8F4F9F69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1502C-CBED-415C-86E3-0217DA991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Missing/Not up to date</a:t>
            </a:r>
          </a:p>
          <a:p>
            <a:pPr lvl="1"/>
            <a:r>
              <a:rPr lang="en-US" noProof="0" dirty="0"/>
              <a:t>Inaccurate/missing documentation leads to false assumptions</a:t>
            </a:r>
          </a:p>
          <a:p>
            <a:pPr lvl="1"/>
            <a:r>
              <a:rPr lang="en-US" noProof="0" dirty="0"/>
              <a:t>Existing documentation may not even be consulted or difficult to find</a:t>
            </a:r>
          </a:p>
          <a:p>
            <a:pPr lvl="2"/>
            <a:r>
              <a:rPr lang="en-US" noProof="0" dirty="0" err="1"/>
              <a:t>SA@Work</a:t>
            </a:r>
            <a:r>
              <a:rPr lang="en-US" noProof="0" dirty="0"/>
              <a:t>: Company X’s architect mentioned their architectural documentation, but, when asked, spent 15 minutes and involved two other architects in order to find it on the company file system </a:t>
            </a:r>
            <a:r>
              <a:rPr lang="en-US" noProof="0" dirty="0">
                <a:sym typeface="Wingdings" panose="05000000000000000000" pitchFamily="2" charset="2"/>
              </a:rPr>
              <a:t></a:t>
            </a:r>
          </a:p>
          <a:p>
            <a:r>
              <a:rPr lang="en-US" noProof="0" dirty="0">
                <a:sym typeface="Wingdings" panose="05000000000000000000" pitchFamily="2" charset="2"/>
              </a:rPr>
              <a:t>Untraceable design decisions</a:t>
            </a:r>
          </a:p>
          <a:p>
            <a:pPr lvl="1"/>
            <a:r>
              <a:rPr lang="en-US" noProof="0" dirty="0">
                <a:sym typeface="Wingdings" panose="05000000000000000000" pitchFamily="2" charset="2"/>
              </a:rPr>
              <a:t>Design decisions are not manifest in code.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Even if decision is documented, the context is not</a:t>
            </a:r>
          </a:p>
          <a:p>
            <a:pPr lvl="2"/>
            <a:r>
              <a:rPr lang="en-US" noProof="0" dirty="0">
                <a:sym typeface="Wingdings" panose="05000000000000000000" pitchFamily="2" charset="2"/>
              </a:rPr>
              <a:t>Alas </a:t>
            </a:r>
            <a:r>
              <a:rPr lang="en-US" dirty="0"/>
              <a:t>[Tyree and Akerman, 2005]’s </a:t>
            </a:r>
            <a:r>
              <a:rPr lang="en-US" noProof="0" dirty="0">
                <a:sym typeface="Wingdings" panose="05000000000000000000" pitchFamily="2" charset="2"/>
              </a:rPr>
              <a:t>‘positions’ – why</a:t>
            </a:r>
            <a:r>
              <a:rPr lang="en-US" dirty="0">
                <a:sym typeface="Wingdings" panose="05000000000000000000" pitchFamily="2" charset="2"/>
              </a:rPr>
              <a:t> were alternatives rejected?</a:t>
            </a:r>
            <a:endParaRPr lang="en-US" noProof="0" dirty="0"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E539C-C5BA-48C1-8B69-267E90C6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0FB22F-AD85-FA48-8168-0FE1F96382BF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226CF-4114-4AB0-9C43-C0C0A1EF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A78E9-1A1A-487C-9764-1AF3F88E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65365"/>
            <a:ext cx="35052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32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240C-BD3E-439B-9C42-0DB0087AF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Architectural Erosion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0254E-6744-4D1C-8BFC-CC102F180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Commercial Off The Shelf Aspects</a:t>
            </a:r>
          </a:p>
        </p:txBody>
      </p:sp>
    </p:spTree>
    <p:extLst>
      <p:ext uri="{BB962C8B-B14F-4D97-AF65-F5344CB8AC3E}">
        <p14:creationId xmlns:p14="http://schemas.microsoft.com/office/powerpoint/2010/main" val="320196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26C6-D85C-482F-AC89-253FAF1E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4F10-9725-4396-B180-44EED060D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COTS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pPr lvl="1"/>
            <a:r>
              <a:rPr lang="en-US" noProof="0" dirty="0"/>
              <a:t>COTS makes your architecture fit the COTS product, not the other way round</a:t>
            </a:r>
          </a:p>
          <a:p>
            <a:pPr lvl="1"/>
            <a:r>
              <a:rPr lang="en-US" noProof="0" dirty="0"/>
              <a:t>COTS products that </a:t>
            </a:r>
            <a:r>
              <a:rPr lang="en-US" i="1" noProof="0" dirty="0"/>
              <a:t>end their life </a:t>
            </a:r>
            <a:r>
              <a:rPr lang="en-US" noProof="0" dirty="0"/>
              <a:t>but our system still relies on it</a:t>
            </a:r>
          </a:p>
          <a:p>
            <a:pPr lvl="1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6773-B42C-42AC-80EA-DF9A73E0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E2A472-9113-864B-8DF8-A13A5AA1F853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6E06E-3089-459D-A1BC-6E2786E8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4B1A4-FE1B-4D1F-98C4-FF6A8867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84680"/>
            <a:ext cx="3600450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28A7A1-4013-42DB-BFAC-3F54BDF7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257300"/>
            <a:ext cx="5439001" cy="10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48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1C4A-7E3E-4CF6-B16F-71191BCD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Not Orthogonal!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D0AA-6FB4-40F2-92F3-801CF067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1E29E-D955-4214-A17C-896F3EE3C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855B82-F97D-2D45-89B5-5348A0BCB7FD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5CA52-61A4-46A8-A793-C2EA9863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16A6F-137A-4EC2-987B-C0815EE55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52636"/>
            <a:ext cx="8096651" cy="39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1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63C4-00D0-44D5-8530-B59DA5E9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Erosion/Debt?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757EB-FC55-49CB-9814-4CFC23F3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Two concepts – what is the difference?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DD0DB-0682-417F-8621-B829BBDC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93D506-0FC0-E14C-9CBE-0C25AA48F0F0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F0E43-7498-4275-87C1-CADA56EB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7827A-DF76-4BFC-B4C7-F3237B7A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49" y="1485900"/>
            <a:ext cx="3768451" cy="767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3B5C0E-0584-4999-9794-5752359CD6DB}"/>
              </a:ext>
            </a:extLst>
          </p:cNvPr>
          <p:cNvSpPr txBox="1"/>
          <p:nvPr/>
        </p:nvSpPr>
        <p:spPr>
          <a:xfrm>
            <a:off x="2514600" y="2082345"/>
            <a:ext cx="2019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a-DK" sz="1400" dirty="0"/>
              <a:t>CSMR2012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C2745-8377-4EEB-B1A5-796A54557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524" y="1720235"/>
            <a:ext cx="4271705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ADBF5-6738-4CF2-BD01-212DFCB7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133373"/>
            <a:ext cx="4953000" cy="847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1CCAFC-C26D-4403-BAD5-6DFD08802499}"/>
              </a:ext>
            </a:extLst>
          </p:cNvPr>
          <p:cNvSpPr txBox="1"/>
          <p:nvPr/>
        </p:nvSpPr>
        <p:spPr>
          <a:xfrm>
            <a:off x="7124700" y="4774168"/>
            <a:ext cx="111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Fowler, 2003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2E2BA-BFD8-4359-9E5F-8B538E21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38500"/>
            <a:ext cx="5753100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95632E-8EB3-411E-97AA-06394523F41B}"/>
              </a:ext>
            </a:extLst>
          </p:cNvPr>
          <p:cNvSpPr txBox="1"/>
          <p:nvPr/>
        </p:nvSpPr>
        <p:spPr>
          <a:xfrm>
            <a:off x="4857750" y="3705239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Wikipedia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835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9111-C5D2-4AB6-BFCA-4C0630D8FB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Detecting Erosion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0A4CA-7A4D-44DD-A552-B514DD671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25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9F8F-A8BF-46AB-8F59-5F26884A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64D4-937B-4612-8BA4-5EA71A0E3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37FE0-8F04-4013-9640-6D44B86D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EDFE8C-DDDF-C040-9130-E22F5B18AA18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DE7C9-9164-4503-B29E-9D3D5494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F9D3B-FB59-4C28-A125-001F07D98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24" y="1638300"/>
            <a:ext cx="8104815" cy="28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69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8875-767C-4A32-9B3F-7D883C1B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Manual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50F02-82FA-41DA-AE23-0CB231BB6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Code inspection</a:t>
            </a:r>
          </a:p>
          <a:p>
            <a:pPr lvl="1"/>
            <a:r>
              <a:rPr lang="en-US" noProof="0" dirty="0"/>
              <a:t>Focus: God class, duplicate code, long parameter lists</a:t>
            </a:r>
          </a:p>
          <a:p>
            <a:pPr lvl="1"/>
            <a:r>
              <a:rPr lang="en-US" dirty="0"/>
              <a:t>Sidenote: IntelliJ has static analysis tools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Architectural artifacts inspection</a:t>
            </a:r>
          </a:p>
          <a:p>
            <a:pPr lvl="1"/>
            <a:r>
              <a:rPr lang="en-US" noProof="0" dirty="0"/>
              <a:t>Focus: module functionality, size, </a:t>
            </a:r>
            <a:br>
              <a:rPr lang="en-US" noProof="0" dirty="0"/>
            </a:br>
            <a:r>
              <a:rPr lang="en-US" noProof="0" dirty="0"/>
              <a:t>dependencies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9A210-ECC1-4C1C-9C54-DFBE7EDB8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25CEF5-0BF9-064E-BFFD-A2AFBAD48591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0D7A-27C5-4B7B-B1E9-815528A4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F85965-73C4-437E-BA12-E71637F1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91874"/>
            <a:ext cx="2183988" cy="20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19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706A-1726-4F6B-B68E-3677A58A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Semi-automatic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A76D-A60D-4187-A968-A9558DB73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52500"/>
            <a:ext cx="4953000" cy="4318000"/>
          </a:xfrm>
        </p:spPr>
        <p:txBody>
          <a:bodyPr/>
          <a:lstStyle/>
          <a:p>
            <a:r>
              <a:rPr lang="en-US" noProof="0" dirty="0"/>
              <a:t>Metric based</a:t>
            </a:r>
          </a:p>
          <a:p>
            <a:pPr lvl="1"/>
            <a:r>
              <a:rPr lang="en-US" noProof="0" dirty="0"/>
              <a:t>Detect code smells using code metrics</a:t>
            </a:r>
          </a:p>
          <a:p>
            <a:pPr lvl="2"/>
            <a:r>
              <a:rPr lang="en-US" noProof="0" dirty="0"/>
              <a:t>Hm... I have supervised quite a few projects and so far the conclusions always seems to be: metrics tell little about quality </a:t>
            </a:r>
            <a:r>
              <a:rPr lang="en-US" noProof="0" dirty="0">
                <a:sym typeface="Wingdings" panose="05000000000000000000" pitchFamily="2" charset="2"/>
              </a:rPr>
              <a:t></a:t>
            </a:r>
          </a:p>
          <a:p>
            <a:pPr lvl="3"/>
            <a:r>
              <a:rPr lang="en-US" noProof="0" dirty="0">
                <a:sym typeface="Wingdings" panose="05000000000000000000" pitchFamily="2" charset="2"/>
              </a:rPr>
              <a:t>Ex: Low coupling is good! But what about coupling to ‘String’? Reuse X means more classes are coupled to X, right?</a:t>
            </a:r>
          </a:p>
          <a:p>
            <a:pPr lvl="3"/>
            <a:endParaRPr lang="en-US" noProof="0" dirty="0">
              <a:sym typeface="Wingdings" panose="05000000000000000000" pitchFamily="2" charset="2"/>
            </a:endParaRPr>
          </a:p>
          <a:p>
            <a:pPr lvl="1"/>
            <a:r>
              <a:rPr lang="en-US" noProof="0" dirty="0">
                <a:sym typeface="Wingdings" panose="05000000000000000000" pitchFamily="2" charset="2"/>
              </a:rPr>
              <a:t>SQUALE model/Sonar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6F041-A6D6-42DD-874F-0427E4CB1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2D0DDE-6F8D-5942-830F-F34C6A80E8DD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E4F46-26FA-4E06-93EA-2236E39A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68E8B-5572-4317-B857-6A89D381D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247900"/>
            <a:ext cx="3357058" cy="2272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D2ECB-CEF2-4C0F-B98A-7A48C64D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736" y="4533900"/>
            <a:ext cx="2214451" cy="14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D68C9E-C3F7-426A-8369-0E67C1A47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728" y="4838700"/>
            <a:ext cx="4038601" cy="19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6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8E6E-FB6A-4297-B13D-EFBDE208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Historical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2335-4484-482F-931C-EF09EC12F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Change management data history</a:t>
            </a:r>
          </a:p>
          <a:p>
            <a:endParaRPr lang="en-US" noProof="0" dirty="0"/>
          </a:p>
          <a:p>
            <a:endParaRPr lang="en-US" noProof="0" dirty="0"/>
          </a:p>
          <a:p>
            <a:pPr lvl="1"/>
            <a:r>
              <a:rPr lang="en-US" noProof="0" dirty="0"/>
              <a:t>‘covariance’: unrelated source files are always changed in the same commits. </a:t>
            </a:r>
            <a:r>
              <a:rPr lang="en-US" i="1" noProof="0" dirty="0"/>
              <a:t>Maybe they are related then?</a:t>
            </a:r>
            <a:endParaRPr lang="en-US" noProof="0" dirty="0"/>
          </a:p>
          <a:p>
            <a:r>
              <a:rPr lang="en-US" noProof="0" dirty="0"/>
              <a:t>Architecture History</a:t>
            </a:r>
          </a:p>
          <a:p>
            <a:pPr lvl="1"/>
            <a:r>
              <a:rPr lang="en-US" noProof="0" dirty="0"/>
              <a:t>(Sorry, did not get that…)</a:t>
            </a:r>
          </a:p>
          <a:p>
            <a:r>
              <a:rPr lang="en-US" noProof="0" dirty="0"/>
              <a:t>Defect-fix history	</a:t>
            </a:r>
          </a:p>
          <a:p>
            <a:pPr lvl="1"/>
            <a:r>
              <a:rPr lang="en-US" dirty="0"/>
              <a:t>A variant of the ‘change mgt history’ I think…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9A1E7-428F-4B8F-A20D-F3713BD9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D0957D-F4F9-AB4F-A906-E354259B2A31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ECD2F-6ED6-4881-9D4E-63C8F8C5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C3E6C-E5B4-4BE6-9037-ED68530C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85900"/>
            <a:ext cx="6410251" cy="73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3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A723C-DB03-4304-9A1E-F2C192CD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Compliance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121F-2919-4D8E-81FD-CCCB9503A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Boils down to</a:t>
            </a:r>
          </a:p>
          <a:p>
            <a:pPr lvl="1"/>
            <a:r>
              <a:rPr lang="en-US" noProof="0" dirty="0"/>
              <a:t>Express rules in some language </a:t>
            </a:r>
          </a:p>
          <a:p>
            <a:pPr lvl="2"/>
            <a:r>
              <a:rPr lang="en-US" noProof="0" dirty="0"/>
              <a:t>Typically constrain dependency rules</a:t>
            </a:r>
          </a:p>
          <a:p>
            <a:pPr lvl="1"/>
            <a:r>
              <a:rPr lang="en-US" noProof="0" dirty="0"/>
              <a:t>Make tool that match rules with code base to spot deviances</a:t>
            </a:r>
          </a:p>
          <a:p>
            <a:r>
              <a:rPr lang="en-US" noProof="0" dirty="0"/>
              <a:t>Actually, </a:t>
            </a:r>
            <a:r>
              <a:rPr lang="en-US" sz="1600" noProof="0" dirty="0"/>
              <a:t>[Christensen &amp; Hansen, 2011]</a:t>
            </a:r>
            <a:r>
              <a:rPr lang="en-US" noProof="0" dirty="0"/>
              <a:t>, proposed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6E365-3FCD-4569-90B2-C72AB22E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33E9B9-EC2B-B24A-84AA-48C6B9D14AF9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BB70-4038-41B7-A461-B4214904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3E1DB-E814-4F0A-9A6D-8FE8BED9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49" y="3372217"/>
            <a:ext cx="2673301" cy="1690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5D6AE-495A-4A6A-B255-DE3915D5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309176"/>
            <a:ext cx="2743200" cy="1957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8FF12F-A522-4500-B93F-1CCD1573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932210"/>
            <a:ext cx="4572000" cy="2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27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AEC1-6623-468A-AAE5-37BA76A220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Avoiding Architectural Erosion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6F347-DEC5-4BB2-90DB-A926DDC1E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2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5F73-A666-4BAC-B2B7-D0A3B90E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So,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BE32-3DE7-4F78-B430-EC56C0C71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7D84-DE76-4517-9F71-897D3428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E320DD-24A8-BC42-B92D-DC3EB4AF0D6B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9E153-CC55-4EC6-8262-D62F0A65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A60A8-23F4-46BC-AEDD-390553A91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20420"/>
            <a:ext cx="6457950" cy="42754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1D8C88-8405-48B2-BCD9-2828329EB048}"/>
              </a:ext>
            </a:extLst>
          </p:cNvPr>
          <p:cNvSpPr/>
          <p:nvPr/>
        </p:nvSpPr>
        <p:spPr>
          <a:xfrm>
            <a:off x="152400" y="1019361"/>
            <a:ext cx="2971800" cy="1219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First step: </a:t>
            </a:r>
            <a:r>
              <a:rPr lang="da-DK" i="1" dirty="0"/>
              <a:t>Increase architectural erosion awareness within the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2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2528-B18A-4BF7-B246-11ECA42C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AB92A-A1F0-48B7-A313-62B880081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Awareness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924FB-1A43-41C8-B015-FF53D950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966F8E-A045-014C-9950-1689D05C2988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DAB14-0524-4886-920A-179B8A29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E266B-BF3F-493C-9D01-2A529984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49" y="1562100"/>
            <a:ext cx="7692301" cy="28188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6DEE33-0792-4D6E-9DA9-3C3F482B62B9}"/>
              </a:ext>
            </a:extLst>
          </p:cNvPr>
          <p:cNvCxnSpPr>
            <a:cxnSpLocks/>
          </p:cNvCxnSpPr>
          <p:nvPr/>
        </p:nvCxnSpPr>
        <p:spPr>
          <a:xfrm>
            <a:off x="725849" y="2367644"/>
            <a:ext cx="6055951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6399AC-3D1A-46C3-A95C-1D65DF21E4DF}"/>
              </a:ext>
            </a:extLst>
          </p:cNvPr>
          <p:cNvCxnSpPr/>
          <p:nvPr/>
        </p:nvCxnSpPr>
        <p:spPr>
          <a:xfrm>
            <a:off x="7070272" y="2925536"/>
            <a:ext cx="914400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9778AA-74DE-43DF-9523-88A3E1A6E049}"/>
              </a:ext>
            </a:extLst>
          </p:cNvPr>
          <p:cNvCxnSpPr/>
          <p:nvPr/>
        </p:nvCxnSpPr>
        <p:spPr>
          <a:xfrm>
            <a:off x="725849" y="3203120"/>
            <a:ext cx="2931751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92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3D9C-52CC-4670-A05A-75E5425F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FE30-61F9-42E8-AFB0-A719D79C9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Knowledge management</a:t>
            </a:r>
          </a:p>
          <a:p>
            <a:pPr lvl="1"/>
            <a:r>
              <a:rPr lang="en-US" noProof="0" dirty="0"/>
              <a:t>Personalization strategy</a:t>
            </a:r>
          </a:p>
          <a:p>
            <a:pPr lvl="2"/>
            <a:r>
              <a:rPr lang="en-US" noProof="0" dirty="0"/>
              <a:t>Interaction and communication among developers</a:t>
            </a:r>
          </a:p>
          <a:p>
            <a:pPr lvl="1"/>
            <a:r>
              <a:rPr lang="en-US" noProof="0" dirty="0"/>
              <a:t>Architectural knowledge management</a:t>
            </a:r>
          </a:p>
          <a:p>
            <a:pPr lvl="2"/>
            <a:r>
              <a:rPr lang="en-US" noProof="0" dirty="0"/>
              <a:t>Identifying and storing knowledge in artifacts and repositories</a:t>
            </a:r>
          </a:p>
          <a:p>
            <a:pPr lvl="2"/>
            <a:endParaRPr lang="en-US" noProof="0" dirty="0"/>
          </a:p>
          <a:p>
            <a:pPr lvl="1"/>
            <a:r>
              <a:rPr lang="en-US" noProof="0" dirty="0"/>
              <a:t>Make knowledge </a:t>
            </a:r>
            <a:r>
              <a:rPr lang="en-US" i="1" noProof="0" dirty="0"/>
              <a:t>explicit</a:t>
            </a:r>
          </a:p>
          <a:p>
            <a:pPr lvl="1"/>
            <a:r>
              <a:rPr lang="en-US" noProof="0" dirty="0"/>
              <a:t>Make conformance analyses continuously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D3299-A299-4396-A203-6AA528C2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9B00A0-6E3C-6D48-936D-344368BBCBD1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AE23-034E-47E3-A051-B23612D3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4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908E-B821-44C1-A112-54398595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My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3FBEF-1670-404F-A89D-85E19FA50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Erosion / Decay</a:t>
            </a:r>
          </a:p>
          <a:p>
            <a:pPr lvl="1"/>
            <a:r>
              <a:rPr lang="en-US" b="1" i="1" noProof="0" dirty="0"/>
              <a:t>All the processes </a:t>
            </a:r>
            <a:r>
              <a:rPr lang="en-US" i="1" noProof="0" dirty="0"/>
              <a:t>that ‘widens the gap’ between as-designed and the as-implemented software architecture</a:t>
            </a:r>
          </a:p>
          <a:p>
            <a:pPr lvl="2"/>
            <a:r>
              <a:rPr lang="en-US" i="1" noProof="0" dirty="0"/>
              <a:t>(If you never designed one, there is not erosion, by definition </a:t>
            </a:r>
            <a:r>
              <a:rPr lang="en-US" i="1" noProof="0" dirty="0">
                <a:sym typeface="Wingdings" panose="05000000000000000000" pitchFamily="2" charset="2"/>
              </a:rPr>
              <a:t>)</a:t>
            </a:r>
            <a:endParaRPr lang="en-US" noProof="0" dirty="0">
              <a:sym typeface="Wingdings" panose="05000000000000000000" pitchFamily="2" charset="2"/>
            </a:endParaRPr>
          </a:p>
          <a:p>
            <a:pPr lvl="1"/>
            <a:endParaRPr lang="en-US" noProof="0" dirty="0"/>
          </a:p>
          <a:p>
            <a:r>
              <a:rPr lang="en-US" noProof="0" dirty="0"/>
              <a:t>Debt</a:t>
            </a:r>
          </a:p>
          <a:p>
            <a:pPr lvl="1"/>
            <a:r>
              <a:rPr lang="en-US" i="1" noProof="0" dirty="0"/>
              <a:t>The </a:t>
            </a:r>
            <a:r>
              <a:rPr lang="en-US" b="1" i="1" noProof="0" dirty="0"/>
              <a:t>actual code changes </a:t>
            </a:r>
            <a:r>
              <a:rPr lang="en-US" i="1" noProof="0" dirty="0"/>
              <a:t>that are not aligned with the as-designed architecture</a:t>
            </a:r>
          </a:p>
          <a:p>
            <a:pPr lvl="1"/>
            <a:r>
              <a:rPr lang="en-US" noProof="0" dirty="0"/>
              <a:t>Refactoring/clean up processes can ‘lessen the gap’ / ‘re-align as-implemented with as-designed’</a:t>
            </a:r>
            <a:endParaRPr lang="en-US" i="1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2904C-94CB-4DA6-B399-C0B5EC1F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B61293-7B6F-6949-BE7B-BF5D2FD0A775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AEDF9-A339-4EB9-8596-90928CFE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2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EB6A-1C1B-4499-903D-5634261F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[Sidebar]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0D66-6E1F-4504-AEC1-08D71FD18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[Christensen and al., APSEC 2009]</a:t>
            </a:r>
          </a:p>
          <a:p>
            <a:pPr lvl="1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DE605-FA7F-45E9-B4A3-B487EBDC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8957D2-B970-094F-8A99-C588DBC3DAA6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05555-15C4-43C2-A0D2-DB04AAC7B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A8677-5F7C-4D6F-A2FE-F6A87689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485900"/>
            <a:ext cx="3912654" cy="109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2B7702-DCD8-4159-AAAE-502F14F3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8" y="2461523"/>
            <a:ext cx="3589051" cy="1133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23115-53D3-4A1D-9FB7-AE3154FDC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780" y="2582582"/>
            <a:ext cx="3817916" cy="15703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17262B-4CFC-41D9-9F6D-E9CEA846475A}"/>
              </a:ext>
            </a:extLst>
          </p:cNvPr>
          <p:cNvSpPr/>
          <p:nvPr/>
        </p:nvSpPr>
        <p:spPr>
          <a:xfrm>
            <a:off x="5257800" y="3314700"/>
            <a:ext cx="1600200" cy="2803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92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27E5-1C95-4E97-ADFD-7C51998E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9E561-558B-4872-A111-B60F4B4F0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Architecture decision enforcement</a:t>
            </a:r>
          </a:p>
          <a:p>
            <a:pPr lvl="1"/>
            <a:r>
              <a:rPr lang="en-US" noProof="0" dirty="0"/>
              <a:t>Ensure that architectural decisions are kept enforced during implementation</a:t>
            </a:r>
          </a:p>
          <a:p>
            <a:pPr lvl="2"/>
            <a:r>
              <a:rPr lang="en-US" noProof="0" dirty="0"/>
              <a:t>Tool support suggested by some authors</a:t>
            </a:r>
          </a:p>
          <a:p>
            <a:r>
              <a:rPr lang="en-US" noProof="0" dirty="0"/>
              <a:t>Architecture evolution management</a:t>
            </a:r>
          </a:p>
          <a:p>
            <a:pPr lvl="1"/>
            <a:r>
              <a:rPr lang="en-US" noProof="0" dirty="0"/>
              <a:t>Manage changes in implementation and architecture in parallel</a:t>
            </a:r>
          </a:p>
          <a:p>
            <a:pPr lvl="2"/>
            <a:r>
              <a:rPr lang="en-US" noProof="0" dirty="0"/>
              <a:t>Yes, but does sound heavy </a:t>
            </a:r>
            <a:r>
              <a:rPr lang="en-US" noProof="0" dirty="0">
                <a:sym typeface="Wingdings" panose="05000000000000000000" pitchFamily="2" charset="2"/>
              </a:rPr>
              <a:t></a:t>
            </a:r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9C0DB-8B27-4434-A888-353C2ECA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B6D1A4-18EE-E144-B722-D456441C9AA2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23AF8-B8A8-44FE-8B60-E3AEA612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F459A-4935-4618-8376-1043A043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87" y="3599786"/>
            <a:ext cx="4121155" cy="1543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585BE-CE10-4CFD-81C5-5E3A4FB2B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219243"/>
            <a:ext cx="3876675" cy="9154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362E73-C37F-4EBF-B679-321D759BA142}"/>
              </a:ext>
            </a:extLst>
          </p:cNvPr>
          <p:cNvSpPr/>
          <p:nvPr/>
        </p:nvSpPr>
        <p:spPr>
          <a:xfrm>
            <a:off x="533400" y="3924300"/>
            <a:ext cx="2590800" cy="3048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Lightweight approach…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C84E2C-E218-FCCE-B3F6-513950899AFC}"/>
              </a:ext>
            </a:extLst>
          </p:cNvPr>
          <p:cNvSpPr/>
          <p:nvPr/>
        </p:nvSpPr>
        <p:spPr>
          <a:xfrm>
            <a:off x="5410200" y="3238500"/>
            <a:ext cx="2895600" cy="3048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Maintenance Process…</a:t>
            </a:r>
          </a:p>
        </p:txBody>
      </p:sp>
    </p:spTree>
    <p:extLst>
      <p:ext uri="{BB962C8B-B14F-4D97-AF65-F5344CB8AC3E}">
        <p14:creationId xmlns:p14="http://schemas.microsoft.com/office/powerpoint/2010/main" val="1103571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8D7A-88D3-46CA-B84A-CEEECEBF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F074-A500-42F3-A244-ADC7A6B64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Architecture evaluation (continuously)</a:t>
            </a:r>
          </a:p>
          <a:p>
            <a:pPr lvl="1"/>
            <a:r>
              <a:rPr lang="en-US" noProof="0" dirty="0"/>
              <a:t>ATAM from the Bass’ book (akin of our QAW)</a:t>
            </a:r>
          </a:p>
          <a:p>
            <a:pPr lvl="1"/>
            <a:r>
              <a:rPr lang="en-US" noProof="0" dirty="0"/>
              <a:t>[Christensen, Madsen, </a:t>
            </a:r>
            <a:r>
              <a:rPr lang="en-US" noProof="0" dirty="0" err="1"/>
              <a:t>Lindstrøm</a:t>
            </a:r>
            <a:r>
              <a:rPr lang="en-US" noProof="0" dirty="0"/>
              <a:t>, ECSA 2010] </a:t>
            </a:r>
          </a:p>
          <a:p>
            <a:pPr lvl="2"/>
            <a:r>
              <a:rPr lang="en-US" noProof="0" dirty="0" err="1"/>
              <a:t>aSQA</a:t>
            </a:r>
            <a:r>
              <a:rPr lang="en-US" noProof="0" dirty="0"/>
              <a:t> technique developed by Systematic</a:t>
            </a:r>
          </a:p>
          <a:p>
            <a:r>
              <a:rPr lang="en-US" noProof="0" dirty="0"/>
              <a:t>Compliance monitoring</a:t>
            </a:r>
          </a:p>
          <a:p>
            <a:pPr lvl="1"/>
            <a:r>
              <a:rPr lang="en-US" noProof="0" dirty="0"/>
              <a:t>Monitoring defect metrics</a:t>
            </a:r>
          </a:p>
          <a:p>
            <a:pPr lvl="2"/>
            <a:r>
              <a:rPr lang="en-US" noProof="0" dirty="0"/>
              <a:t>As increased defect rate and average fix time are indicators of architectural erosion</a:t>
            </a:r>
          </a:p>
          <a:p>
            <a:r>
              <a:rPr lang="en-US" noProof="0" dirty="0"/>
              <a:t>Scaled Agile Framework</a:t>
            </a:r>
          </a:p>
          <a:p>
            <a:pPr lvl="1"/>
            <a:r>
              <a:rPr lang="en-US" noProof="0" dirty="0"/>
              <a:t>(Sorry, did not get that...)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0D283-A74A-4904-95EF-56BF3A2D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53B241-3296-C54F-9AD1-F145FC6B6535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D42A7-6A63-4264-9BA0-B5D2581D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8A8375-DC17-73D9-C9C1-2963CF37B67F}"/>
              </a:ext>
            </a:extLst>
          </p:cNvPr>
          <p:cNvSpPr/>
          <p:nvPr/>
        </p:nvSpPr>
        <p:spPr>
          <a:xfrm>
            <a:off x="6172200" y="2476500"/>
            <a:ext cx="2362200" cy="3810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ArchUnit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62262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D246-9B2D-422A-A9D4-EB5041D3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Team and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C96F7-2181-4538-BE0A-8D8E47085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Personal Development</a:t>
            </a:r>
          </a:p>
          <a:p>
            <a:pPr lvl="1"/>
            <a:r>
              <a:rPr lang="en-US" noProof="0" dirty="0"/>
              <a:t>Share understanding of system’s architecture</a:t>
            </a:r>
          </a:p>
          <a:p>
            <a:pPr lvl="1"/>
            <a:r>
              <a:rPr lang="en-US" noProof="0" dirty="0"/>
              <a:t>Education</a:t>
            </a:r>
          </a:p>
          <a:p>
            <a:pPr lvl="2"/>
            <a:r>
              <a:rPr lang="en-US" noProof="0" dirty="0"/>
              <a:t>(Ensure people follow the AU ‘</a:t>
            </a:r>
            <a:r>
              <a:rPr lang="en-US" noProof="0" dirty="0" err="1"/>
              <a:t>SAiP</a:t>
            </a:r>
            <a:r>
              <a:rPr lang="en-US" noProof="0" dirty="0"/>
              <a:t>’ course </a:t>
            </a:r>
            <a:r>
              <a:rPr lang="en-US" noProof="0" dirty="0">
                <a:sym typeface="Wingdings" panose="05000000000000000000" pitchFamily="2" charset="2"/>
              </a:rPr>
              <a:t>)</a:t>
            </a:r>
          </a:p>
          <a:p>
            <a:pPr lvl="2"/>
            <a:endParaRPr lang="en-US" noProof="0" dirty="0">
              <a:sym typeface="Wingdings" panose="05000000000000000000" pitchFamily="2" charset="2"/>
            </a:endParaRPr>
          </a:p>
          <a:p>
            <a:r>
              <a:rPr lang="en-US" noProof="0" dirty="0">
                <a:sym typeface="Wingdings" panose="05000000000000000000" pitchFamily="2" charset="2"/>
              </a:rPr>
              <a:t>Awareness</a:t>
            </a:r>
          </a:p>
          <a:p>
            <a:pPr lvl="1"/>
            <a:r>
              <a:rPr lang="en-US" noProof="0" dirty="0">
                <a:sym typeface="Wingdings" panose="05000000000000000000" pitchFamily="2" charset="2"/>
              </a:rPr>
              <a:t>Again, again...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84EC7-EA53-4C90-85B8-78DA178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EF4394-18E4-F242-B903-03342B8775BA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A9F40-EB11-494F-A5AF-5D3BA804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03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8074-6C40-455F-A076-A2B0BF18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EF63-3021-4D84-A8F9-0A045F679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Design Enforcement</a:t>
            </a:r>
          </a:p>
          <a:p>
            <a:pPr lvl="1"/>
            <a:r>
              <a:rPr lang="en-US" noProof="0" dirty="0"/>
              <a:t>Architectural patterns:		Know thy patterns...</a:t>
            </a:r>
          </a:p>
          <a:p>
            <a:pPr lvl="1"/>
            <a:r>
              <a:rPr lang="en-US" noProof="0" dirty="0"/>
              <a:t>Architectural anti-patterns:	Know thy anti-patterns</a:t>
            </a:r>
          </a:p>
          <a:p>
            <a:pPr lvl="1"/>
            <a:r>
              <a:rPr lang="en-US" noProof="0" dirty="0"/>
              <a:t>Frameworks:			Use them</a:t>
            </a:r>
          </a:p>
          <a:p>
            <a:pPr lvl="1"/>
            <a:r>
              <a:rPr lang="en-US" noProof="0" dirty="0"/>
              <a:t>Review:				Review code systematically</a:t>
            </a:r>
          </a:p>
          <a:p>
            <a:r>
              <a:rPr lang="en-US" noProof="0" dirty="0"/>
              <a:t>Code generation</a:t>
            </a:r>
          </a:p>
          <a:p>
            <a:pPr lvl="1"/>
            <a:r>
              <a:rPr lang="en-US" noProof="0" dirty="0"/>
              <a:t>A really old dream: </a:t>
            </a:r>
            <a:r>
              <a:rPr lang="en-US" noProof="0"/>
              <a:t>Draw architecture </a:t>
            </a:r>
            <a:r>
              <a:rPr lang="en-US" noProof="0" dirty="0">
                <a:sym typeface="Wingdings" panose="05000000000000000000" pitchFamily="2" charset="2"/>
              </a:rPr>
              <a:t> Code </a:t>
            </a:r>
            <a:r>
              <a:rPr lang="en-US" noProof="0" dirty="0"/>
              <a:t>...</a:t>
            </a:r>
          </a:p>
          <a:p>
            <a:r>
              <a:rPr lang="en-US" noProof="0" dirty="0"/>
              <a:t>Refactoring</a:t>
            </a:r>
          </a:p>
          <a:p>
            <a:pPr lvl="1"/>
            <a:r>
              <a:rPr lang="en-US" noProof="0" dirty="0"/>
              <a:t>Clean up the mess...</a:t>
            </a:r>
          </a:p>
          <a:p>
            <a:r>
              <a:rPr lang="en-US" noProof="0" dirty="0"/>
              <a:t>Automatic test</a:t>
            </a:r>
          </a:p>
          <a:p>
            <a:pPr lvl="1"/>
            <a:r>
              <a:rPr lang="en-US" noProof="0" dirty="0"/>
              <a:t>Supports refactoring		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30F27-B536-4D18-A7EA-035E5BD6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613875-AC75-4241-B60F-0377CFB9C91F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B535-4891-41B0-BD8A-4A0D4593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96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343B-02F8-4210-9B80-8B448CBA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6DB98-CCCA-4563-9ECE-D381F6116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noProof="0" dirty="0"/>
              <a:t>Well-documented architecture is essential for preventing architectural erosion</a:t>
            </a:r>
          </a:p>
          <a:p>
            <a:pPr lvl="1"/>
            <a:r>
              <a:rPr lang="en-US" noProof="0" dirty="0"/>
              <a:t>The high cost often is an inhibitor, though...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Design rationale/decisions stressed by authors...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DB275-F1A5-4C60-9FAD-BB631A48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A74054-EEED-0747-85F1-0B3411447BB1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AA84E-F529-45A3-AD8D-36ED176C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CBB1F-E1E0-4B73-A649-B9DE071C3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219243"/>
            <a:ext cx="3876675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59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22C7-28B6-47C3-8554-5947CE35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Phew...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E01DE-D961-4B95-9668-2ADAEAB9D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Lots of authors and research. Lots of perspectives and views...</a:t>
            </a:r>
          </a:p>
          <a:p>
            <a:pPr lvl="1"/>
            <a:r>
              <a:rPr lang="en-US" noProof="0" dirty="0"/>
              <a:t>Many are general observations</a:t>
            </a:r>
          </a:p>
          <a:p>
            <a:pPr lvl="1"/>
            <a:r>
              <a:rPr lang="en-US" noProof="0" dirty="0"/>
              <a:t>Some are highly specific, and less relevant in given context</a:t>
            </a:r>
          </a:p>
          <a:p>
            <a:pPr lvl="2"/>
            <a:r>
              <a:rPr lang="en-US" noProof="0" dirty="0"/>
              <a:t>Like ‘scaled agile framework’</a:t>
            </a:r>
          </a:p>
          <a:p>
            <a:pPr lvl="2"/>
            <a:endParaRPr lang="en-US" noProof="0" dirty="0"/>
          </a:p>
          <a:p>
            <a:r>
              <a:rPr lang="en-US" i="1" noProof="0" dirty="0"/>
              <a:t>But – I find there are some root causes across the line!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95B7E-CACC-4357-990E-96EB7816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8416D8-8C9B-FB4A-8AAD-65269FDADC97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52658-5B00-428A-BB9A-708DF3D5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50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A11F-85BB-472A-B5E9-2751F6B1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Communication!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146EA-81B2-46F2-A9F5-D06B2EBFF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Well-communicated architecture (decisions!) essential</a:t>
            </a:r>
          </a:p>
          <a:p>
            <a:pPr lvl="1"/>
            <a:r>
              <a:rPr lang="en-US" noProof="0" dirty="0"/>
              <a:t>And communication means </a:t>
            </a:r>
            <a:r>
              <a:rPr lang="en-US" i="1" noProof="0" dirty="0"/>
              <a:t>talking in a respectful environment</a:t>
            </a:r>
          </a:p>
          <a:p>
            <a:pPr lvl="1"/>
            <a:r>
              <a:rPr lang="en-US" i="1" noProof="0" dirty="0"/>
              <a:t>Knowledge transfer</a:t>
            </a:r>
            <a:r>
              <a:rPr lang="en-US" noProof="0" dirty="0"/>
              <a:t> so architecture survives staff churn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8A350-6A29-43AE-A96D-EF1F22B9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D54B9D-3B9B-E74F-83BE-E6065E7709DD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B1984-FB6E-4358-85BF-F5C420E9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7427F-1D1E-4E29-B094-8A84ADD8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56737"/>
            <a:ext cx="8340657" cy="29391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45A075-48B3-4D18-BEB5-2B4408EA09F3}"/>
              </a:ext>
            </a:extLst>
          </p:cNvPr>
          <p:cNvSpPr/>
          <p:nvPr/>
        </p:nvSpPr>
        <p:spPr>
          <a:xfrm>
            <a:off x="228600" y="2857501"/>
            <a:ext cx="3048000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1A914F-5CC3-427A-AA86-BE244607FA21}"/>
              </a:ext>
            </a:extLst>
          </p:cNvPr>
          <p:cNvSpPr/>
          <p:nvPr/>
        </p:nvSpPr>
        <p:spPr>
          <a:xfrm>
            <a:off x="6019800" y="3010430"/>
            <a:ext cx="2133600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901A1D-F23C-464E-B23C-3DFA901E1ACA}"/>
              </a:ext>
            </a:extLst>
          </p:cNvPr>
          <p:cNvSpPr/>
          <p:nvPr/>
        </p:nvSpPr>
        <p:spPr>
          <a:xfrm>
            <a:off x="4953000" y="3848101"/>
            <a:ext cx="21336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A09A92-08E2-40DF-813F-0B49EC4420FD}"/>
              </a:ext>
            </a:extLst>
          </p:cNvPr>
          <p:cNvSpPr/>
          <p:nvPr/>
        </p:nvSpPr>
        <p:spPr>
          <a:xfrm>
            <a:off x="533400" y="4761972"/>
            <a:ext cx="1752600" cy="533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FDEE-7612-4DBA-B34D-6405820D908B}"/>
              </a:ext>
            </a:extLst>
          </p:cNvPr>
          <p:cNvSpPr/>
          <p:nvPr/>
        </p:nvSpPr>
        <p:spPr>
          <a:xfrm>
            <a:off x="914400" y="3467630"/>
            <a:ext cx="1600200" cy="6090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82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5FEA-A7F0-4C14-82A5-C5FAD08D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Organizational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7BB4F-31E0-4441-86E9-3933A23CA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Stable, friendly, good working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5E140-9820-4DC4-B4C0-6D8DAEEF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785A0-F321-F646-8AED-030EB0366997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B7A37-9C69-4DD4-8339-855D9B37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F5B6B-5237-47AC-BB41-EEADB03D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56737"/>
            <a:ext cx="8340657" cy="29391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0CE3E-B1F4-4E9E-834A-5BA44214E62A}"/>
              </a:ext>
            </a:extLst>
          </p:cNvPr>
          <p:cNvSpPr/>
          <p:nvPr/>
        </p:nvSpPr>
        <p:spPr>
          <a:xfrm>
            <a:off x="4800600" y="2552700"/>
            <a:ext cx="3505200" cy="1219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A5958-9753-4D7C-B88E-C9AB3A7A27BD}"/>
              </a:ext>
            </a:extLst>
          </p:cNvPr>
          <p:cNvSpPr/>
          <p:nvPr/>
        </p:nvSpPr>
        <p:spPr>
          <a:xfrm>
            <a:off x="5867400" y="4076700"/>
            <a:ext cx="1143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83A9E4-3E93-4A83-8879-E887C5E29EE3}"/>
              </a:ext>
            </a:extLst>
          </p:cNvPr>
          <p:cNvSpPr/>
          <p:nvPr/>
        </p:nvSpPr>
        <p:spPr>
          <a:xfrm>
            <a:off x="685800" y="4381500"/>
            <a:ext cx="2590801" cy="91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66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14B6-AEE8-4C75-9406-ACC058C6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Knowledge and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9390-CF95-4261-B98E-6F987E081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Have well trained architects and developers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56FBC-BB17-4B58-96D7-E57B3EFD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6CDEE7-28C1-4249-9FB4-946063A64731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8A58-E148-47D1-B7AB-97153C3F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C7585-5CF0-4BD7-898C-D3670853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56737"/>
            <a:ext cx="8340657" cy="29391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EE4092-765A-4786-AAAF-118EE55D4093}"/>
              </a:ext>
            </a:extLst>
          </p:cNvPr>
          <p:cNvSpPr/>
          <p:nvPr/>
        </p:nvSpPr>
        <p:spPr>
          <a:xfrm>
            <a:off x="4953000" y="3848100"/>
            <a:ext cx="21336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F7F80-74EB-49FD-BCEF-5C17FB91A5D9}"/>
              </a:ext>
            </a:extLst>
          </p:cNvPr>
          <p:cNvSpPr/>
          <p:nvPr/>
        </p:nvSpPr>
        <p:spPr>
          <a:xfrm>
            <a:off x="7162800" y="4686300"/>
            <a:ext cx="1524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D08D5B-76A1-45C3-87F5-CB7F8CCF94F1}"/>
              </a:ext>
            </a:extLst>
          </p:cNvPr>
          <p:cNvSpPr/>
          <p:nvPr/>
        </p:nvSpPr>
        <p:spPr>
          <a:xfrm>
            <a:off x="685800" y="4381500"/>
            <a:ext cx="2667000" cy="91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131C0D-868A-4F1A-B308-C941C34CCEB1}"/>
              </a:ext>
            </a:extLst>
          </p:cNvPr>
          <p:cNvSpPr/>
          <p:nvPr/>
        </p:nvSpPr>
        <p:spPr>
          <a:xfrm>
            <a:off x="650943" y="3467100"/>
            <a:ext cx="2667000" cy="838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8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2DAEE9-6DCB-480C-B14A-474AECF7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2336"/>
            <a:ext cx="8340657" cy="2939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00470-D7B5-41C5-9DBE-E443031D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Or... Graphically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DC44A-B47D-4FB4-ACDF-959D19D9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93A405-37A5-4E43-8346-AFDD481769AF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A426F-B8D3-45A1-9E33-6568573B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0628D2-B364-41E9-A2B2-C037E6F1AF43}"/>
              </a:ext>
            </a:extLst>
          </p:cNvPr>
          <p:cNvSpPr/>
          <p:nvPr/>
        </p:nvSpPr>
        <p:spPr>
          <a:xfrm>
            <a:off x="533400" y="2498270"/>
            <a:ext cx="2743200" cy="96882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A8795-5335-445E-8BFA-F955097B260D}"/>
              </a:ext>
            </a:extLst>
          </p:cNvPr>
          <p:cNvSpPr/>
          <p:nvPr/>
        </p:nvSpPr>
        <p:spPr>
          <a:xfrm>
            <a:off x="76200" y="2498271"/>
            <a:ext cx="1295400" cy="342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Debt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68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2605-98F1-41F6-B034-6503CC47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Decisions!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7F74C-84C9-4569-8351-6EA91A70C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Interesting to note just how many times the </a:t>
            </a:r>
            <a:r>
              <a:rPr lang="en-US" i="1" noProof="0" dirty="0"/>
              <a:t>design rationale and decisions</a:t>
            </a:r>
            <a:r>
              <a:rPr lang="en-US" noProof="0" dirty="0"/>
              <a:t> pops up in the papers!</a:t>
            </a:r>
          </a:p>
          <a:p>
            <a:endParaRPr lang="en-US" noProof="0" dirty="0"/>
          </a:p>
          <a:p>
            <a:r>
              <a:rPr lang="en-US" noProof="0" dirty="0"/>
              <a:t>Architectural views </a:t>
            </a:r>
            <a:r>
              <a:rPr lang="en-US" i="1" noProof="0" dirty="0"/>
              <a:t>can be inferred</a:t>
            </a:r>
            <a:r>
              <a:rPr lang="en-US" noProof="0" dirty="0"/>
              <a:t> from the code</a:t>
            </a:r>
          </a:p>
          <a:p>
            <a:pPr lvl="1"/>
            <a:r>
              <a:rPr lang="en-US" noProof="0" dirty="0"/>
              <a:t>Module: easy, CC: hard but doable, Deploy: easy(?)</a:t>
            </a:r>
          </a:p>
          <a:p>
            <a:pPr lvl="1"/>
            <a:endParaRPr lang="en-US" noProof="0" dirty="0"/>
          </a:p>
          <a:p>
            <a:r>
              <a:rPr lang="en-US" noProof="0" dirty="0"/>
              <a:t>Rationale </a:t>
            </a:r>
            <a:r>
              <a:rPr lang="en-US" i="1" noProof="0" dirty="0"/>
              <a:t>cannot!!!</a:t>
            </a:r>
          </a:p>
          <a:p>
            <a:pPr lvl="1"/>
            <a:r>
              <a:rPr lang="en-US" i="1" noProof="0" dirty="0"/>
              <a:t>We only glimpse the decisions made, never those rejected! 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747F-C391-43BA-9CBD-506FF1E84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474663-80F8-2F40-B95B-B70C69071FF9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E60FC-2257-4576-89B2-6E565312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81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68AB-AAB9-4862-B7C2-27664B45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Some E2020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121E6-9D02-4296-AEAB-CD7282215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participants in the E2020 added a few points to the list of architectural erosion root causes</a:t>
            </a:r>
          </a:p>
          <a:p>
            <a:endParaRPr lang="da-DK" dirty="0"/>
          </a:p>
          <a:p>
            <a:r>
              <a:rPr lang="da-DK" i="1" dirty="0"/>
              <a:t>Architecture by Management</a:t>
            </a:r>
          </a:p>
          <a:p>
            <a:pPr lvl="1"/>
            <a:r>
              <a:rPr lang="da-DK" i="1" dirty="0"/>
              <a:t>Dictated decisions by business people</a:t>
            </a:r>
          </a:p>
          <a:p>
            <a:pPr lvl="2"/>
            <a:r>
              <a:rPr lang="da-DK" dirty="0"/>
              <a:t>Which may not really be good decisions</a:t>
            </a:r>
          </a:p>
          <a:p>
            <a:r>
              <a:rPr lang="da-DK" i="1" dirty="0"/>
              <a:t>Evolution of context at large</a:t>
            </a:r>
          </a:p>
          <a:p>
            <a:pPr lvl="1"/>
            <a:r>
              <a:rPr lang="da-DK" dirty="0"/>
              <a:t>External dependended-on units that reach end-of-life</a:t>
            </a:r>
          </a:p>
          <a:p>
            <a:pPr lvl="1"/>
            <a:r>
              <a:rPr lang="da-DK" dirty="0"/>
              <a:t>Security that is tightened </a:t>
            </a:r>
          </a:p>
          <a:p>
            <a:pPr lvl="1"/>
            <a:r>
              <a:rPr lang="da-DK" dirty="0" err="1"/>
              <a:t>Execution</a:t>
            </a:r>
            <a:r>
              <a:rPr lang="da-DK" dirty="0"/>
              <a:t> </a:t>
            </a:r>
            <a:r>
              <a:rPr lang="da-DK" dirty="0" err="1"/>
              <a:t>environment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(OS </a:t>
            </a:r>
            <a:r>
              <a:rPr lang="da-DK" dirty="0" err="1"/>
              <a:t>updates</a:t>
            </a:r>
            <a:r>
              <a:rPr lang="da-DK" dirty="0"/>
              <a:t> etc.)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6AB1F-974A-4842-959F-C68147A23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45313D-9527-794C-B1FE-E1A22DC9D622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D0F4F-EFF4-4029-8C22-D13B11EE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69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A7C0-51E3-4F6A-8FB0-00E489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13898-8486-40E1-AFC4-4CB28C07B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 lot of aspects conspire to erode your architecture...</a:t>
            </a:r>
          </a:p>
          <a:p>
            <a:pPr lvl="1"/>
            <a:r>
              <a:rPr lang="en-US" noProof="0" dirty="0"/>
              <a:t>Awareness is probably </a:t>
            </a:r>
            <a:r>
              <a:rPr lang="en-US" i="1" noProof="0" dirty="0"/>
              <a:t>the</a:t>
            </a:r>
            <a:r>
              <a:rPr lang="en-US" noProof="0" dirty="0"/>
              <a:t> most important aspect...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B27E3-511F-4E0B-BD02-76F8EB08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0919D2-F87F-0F4B-B774-91193789FEFE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506C7-B82E-46AD-8BF3-99A78956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7B68C-E98F-4A95-9AE7-7697702A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56737"/>
            <a:ext cx="8340657" cy="29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93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A177-C595-0665-03D0-1E4209CFC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63375"/>
            <a:ext cx="8763000" cy="596635"/>
          </a:xfrm>
        </p:spPr>
        <p:txBody>
          <a:bodyPr/>
          <a:lstStyle/>
          <a:p>
            <a:pPr algn="l"/>
            <a:r>
              <a:rPr lang="en-IT" dirty="0"/>
              <a:t>Detecting Erosion Automatically!* </a:t>
            </a:r>
            <a:r>
              <a:rPr lang="en-IT" dirty="0">
                <a:sym typeface="Wingdings" pitchFamily="2" charset="2"/>
              </a:rPr>
              <a:t> Arch. Smells!</a:t>
            </a:r>
            <a:endParaRPr lang="en-IT" dirty="0"/>
          </a:p>
        </p:txBody>
      </p:sp>
      <p:pic>
        <p:nvPicPr>
          <p:cNvPr id="8" name="Content Placeholder 7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B332BD00-1590-058F-13AA-B28CD1B9D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50" y="952500"/>
            <a:ext cx="6869899" cy="4318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72632-8B0A-A303-2525-14588DC9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02369-0791-5595-5FC4-FBB20CFB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3B825-3853-D61A-039C-D1A623B8F46E}"/>
              </a:ext>
            </a:extLst>
          </p:cNvPr>
          <p:cNvSpPr txBox="1"/>
          <p:nvPr/>
        </p:nvSpPr>
        <p:spPr>
          <a:xfrm>
            <a:off x="1371600" y="5474516"/>
            <a:ext cx="488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*”</a:t>
            </a:r>
            <a:r>
              <a:rPr lang="en-GB" sz="1200" dirty="0"/>
              <a:t>Design Rule Spaces: A New Form of Architecture Insight” Xiao et al.</a:t>
            </a:r>
            <a:endParaRPr lang="en-IT" sz="1200" dirty="0"/>
          </a:p>
        </p:txBody>
      </p:sp>
    </p:spTree>
    <p:extLst>
      <p:ext uri="{BB962C8B-B14F-4D97-AF65-F5344CB8AC3E}">
        <p14:creationId xmlns:p14="http://schemas.microsoft.com/office/powerpoint/2010/main" val="2568849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4AD0-59AF-7AE5-120A-84C411DF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6700"/>
            <a:ext cx="7543800" cy="596635"/>
          </a:xfrm>
        </p:spPr>
        <p:txBody>
          <a:bodyPr/>
          <a:lstStyle/>
          <a:p>
            <a:r>
              <a:rPr lang="en-IT" dirty="0"/>
              <a:t>Resulting Architecture Smells: Basic Shapes</a:t>
            </a:r>
          </a:p>
        </p:txBody>
      </p:sp>
      <p:pic>
        <p:nvPicPr>
          <p:cNvPr id="7" name="Content Placeholder 6" descr="A diagram of a circle with arrows&#10;&#10;Description automatically generated">
            <a:extLst>
              <a:ext uri="{FF2B5EF4-FFF2-40B4-BE49-F238E27FC236}">
                <a16:creationId xmlns:a16="http://schemas.microsoft.com/office/drawing/2014/main" id="{499CE21A-FDFC-F6FD-E93C-45C9446E4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6405"/>
            <a:ext cx="8305800" cy="27101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8864B-0183-E7DB-DB51-F5F8A766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B8114-F71B-3409-AB0D-900F579F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91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C8F937AE-C71A-9544-4F97-81F27F034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86" y="595525"/>
            <a:ext cx="5408788" cy="48679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50EC7-7980-A359-685C-2959E602B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Resulting Architecture Smells: </a:t>
            </a:r>
            <a:br>
              <a:rPr lang="en-IT" dirty="0"/>
            </a:br>
            <a:r>
              <a:rPr lang="en-IT" dirty="0"/>
              <a:t>Smells Explained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92C88-70ED-CB53-9149-B189925CB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36805-D4A3-12CC-5332-8F8718AB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80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4E19-A253-22FD-9F14-8A634687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Resulting Architecture Smells: </a:t>
            </a:r>
            <a:br>
              <a:rPr lang="en-IT" dirty="0"/>
            </a:br>
            <a:r>
              <a:rPr lang="en-IT" dirty="0"/>
              <a:t>Smells from MSDN*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6271-2265-EF0E-7A8B-5C3A0610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52499"/>
            <a:ext cx="8382000" cy="4597135"/>
          </a:xfrm>
        </p:spPr>
        <p:txBody>
          <a:bodyPr/>
          <a:lstStyle/>
          <a:p>
            <a:pPr>
              <a:buAutoNum type="arabicParenR"/>
            </a:pPr>
            <a:r>
              <a:rPr lang="en-GB" sz="1600" b="1" dirty="0"/>
              <a:t>Impossible Component Swap:</a:t>
            </a:r>
            <a:r>
              <a:rPr lang="en-GB" sz="1600" dirty="0"/>
              <a:t> this smell reflects architecture components which are too tightly connected to the rest of the architecture which may lead to substitution problems.</a:t>
            </a:r>
          </a:p>
          <a:p>
            <a:pPr>
              <a:buAutoNum type="arabicParenR"/>
            </a:pPr>
            <a:endParaRPr lang="en-GB" sz="1600" dirty="0"/>
          </a:p>
          <a:p>
            <a:pPr>
              <a:buAutoNum type="arabicParenR"/>
            </a:pPr>
            <a:r>
              <a:rPr lang="en-GB" sz="1600" b="1" dirty="0"/>
              <a:t>Untraceable Business Requirement: </a:t>
            </a:r>
            <a:r>
              <a:rPr lang="en-GB" sz="1600" dirty="0"/>
              <a:t>this smell reflects overly fine-grained architectures where it becomes difficult to trace high-level business requirements across the entire architecture. This hinders the ability to </a:t>
            </a:r>
            <a:r>
              <a:rPr lang="en-GB" sz="1600" dirty="0" err="1"/>
              <a:t>analyze</a:t>
            </a:r>
            <a:r>
              <a:rPr lang="en-GB" sz="1600" dirty="0"/>
              <a:t> the quality aspects behind that requirement and consequently the overall quality of the architecture.</a:t>
            </a:r>
          </a:p>
          <a:p>
            <a:pPr>
              <a:buAutoNum type="arabicParenR"/>
            </a:pPr>
            <a:endParaRPr lang="en-GB" sz="1600" dirty="0"/>
          </a:p>
          <a:p>
            <a:pPr>
              <a:buAutoNum type="arabicParenR"/>
            </a:pPr>
            <a:r>
              <a:rPr lang="en-GB" sz="1600" b="1" dirty="0"/>
              <a:t>Sloppy Modularisation: </a:t>
            </a:r>
            <a:r>
              <a:rPr lang="en-GB" sz="1600" dirty="0"/>
              <a:t>this smell reflects carelessly modularised architectures, e.g., architectures that decrease cohesion for no good reason. This negatively impacts the architecture's evolvability and lessens a project manager's ability to divide work cleanly among programmers.</a:t>
            </a:r>
          </a:p>
          <a:p>
            <a:pPr>
              <a:buAutoNum type="arabicParenR"/>
            </a:pPr>
            <a:endParaRPr lang="en-GB" sz="1600" dirty="0"/>
          </a:p>
          <a:p>
            <a:pPr>
              <a:buAutoNum type="arabicParenR"/>
            </a:pPr>
            <a:r>
              <a:rPr lang="en-GB" sz="1600" b="1" dirty="0"/>
              <a:t>Unscalable Architecting: </a:t>
            </a:r>
            <a:r>
              <a:rPr lang="en-GB" sz="1600" dirty="0"/>
              <a:t>this smell reflects an architecture that can barely perform its functions in the face of rapidly increasing service demands; such architectures are not built with scalability in mind and so they are typically difficult, costly, and risky to modify.</a:t>
            </a:r>
            <a:endParaRPr lang="en-IT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8CFAD-39DF-AB2E-68C3-EF5CBBAD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5402839"/>
            <a:ext cx="2133600" cy="304271"/>
          </a:xfrm>
        </p:spPr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27FFA-E94A-FEAE-9CFA-E4E0E8F0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472547"/>
            <a:ext cx="2133600" cy="304271"/>
          </a:xfrm>
        </p:spPr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09678-09D3-9C6E-EE11-BF75FD558ED5}"/>
              </a:ext>
            </a:extLst>
          </p:cNvPr>
          <p:cNvSpPr txBox="1"/>
          <p:nvPr/>
        </p:nvSpPr>
        <p:spPr>
          <a:xfrm>
            <a:off x="1447800" y="5474484"/>
            <a:ext cx="428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/>
              <a:t>*microsoft Sw. Development Network </a:t>
            </a:r>
            <a:r>
              <a:rPr lang="en-IT" sz="1400" dirty="0">
                <a:sym typeface="Wingdings" pitchFamily="2" charset="2"/>
              </a:rPr>
              <a:t> Tamburri et al. </a:t>
            </a: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1421094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5E0C-F52F-D5A1-8C44-86AE4C8D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964FD-60F4-A220-762C-4F05D586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49F36-BD10-1FBC-2EE7-4783E6A6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39AFC-A313-E83D-F749-DE08EDE6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1026" name="Picture 2" descr="bug: Can't swap Component (self-hosted) · Issue #4443 · penpot/penpot ·  GitHub">
            <a:extLst>
              <a:ext uri="{FF2B5EF4-FFF2-40B4-BE49-F238E27FC236}">
                <a16:creationId xmlns:a16="http://schemas.microsoft.com/office/drawing/2014/main" id="{B2685C23-B392-9033-9B23-83119251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526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6128E-92CC-0360-6834-BCEE822E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0E047-4A0A-9F9D-E7FF-D6893CAC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6F199-4D42-BD5D-B455-434C2601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76772-EF0B-C7AC-597C-961D6ECB7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2050" name="Picture 2" descr="What Is a Requirements Traceability Matrix? Your A–Z Guide | Perforce">
            <a:extLst>
              <a:ext uri="{FF2B5EF4-FFF2-40B4-BE49-F238E27FC236}">
                <a16:creationId xmlns:a16="http://schemas.microsoft.com/office/drawing/2014/main" id="{B2B6848C-7FF5-F370-7352-70C64FF1D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9144000" cy="552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546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39AC-E8EE-2DF3-5547-81536E1B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27BB-8EBD-B4C5-34AD-F3E80FA6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5E31D-443A-3A9D-3B9C-8744668F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70A85-9B22-3F44-4BA1-C2B16A65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3074" name="Picture 2" descr="Rails Monolith Modularisation with CQRS">
            <a:extLst>
              <a:ext uri="{FF2B5EF4-FFF2-40B4-BE49-F238E27FC236}">
                <a16:creationId xmlns:a16="http://schemas.microsoft.com/office/drawing/2014/main" id="{7BB274E2-226E-D434-81D9-D221BF372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74700"/>
            <a:ext cx="79248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88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487A-9CCF-44F5-B35F-1ECF500C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0E539-C62E-4457-A7A5-625A6B34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Architecture Erosion				</a:t>
            </a:r>
            <a:r>
              <a:rPr lang="en-US" sz="1800" noProof="0" dirty="0"/>
              <a:t>[Le, 2017]</a:t>
            </a:r>
          </a:p>
          <a:p>
            <a:pPr lvl="1"/>
            <a:r>
              <a:rPr lang="en-US" noProof="0" dirty="0"/>
              <a:t>Definitions and root causes</a:t>
            </a:r>
          </a:p>
          <a:p>
            <a:endParaRPr lang="en-US" noProof="0" dirty="0"/>
          </a:p>
          <a:p>
            <a:r>
              <a:rPr lang="en-US" noProof="0" dirty="0"/>
              <a:t>Technical Debt</a:t>
            </a:r>
          </a:p>
          <a:p>
            <a:pPr lvl="1"/>
            <a:r>
              <a:rPr lang="en-US" noProof="0" dirty="0"/>
              <a:t>Definitions and Types			</a:t>
            </a:r>
            <a:r>
              <a:rPr lang="en-US" sz="1600" noProof="0" dirty="0"/>
              <a:t>[McConnel, </a:t>
            </a:r>
            <a:r>
              <a:rPr lang="en-US" sz="1600" noProof="0" dirty="0" err="1"/>
              <a:t>Krutchen</a:t>
            </a:r>
            <a:r>
              <a:rPr lang="en-US" sz="1600" noProof="0" dirty="0"/>
              <a:t> et al.]</a:t>
            </a:r>
            <a:endParaRPr lang="en-US" noProof="0" dirty="0"/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Measurement					</a:t>
            </a:r>
            <a:r>
              <a:rPr lang="en-US" sz="1600" noProof="0" dirty="0"/>
              <a:t>[</a:t>
            </a:r>
            <a:r>
              <a:rPr lang="en-US" sz="1600" noProof="0" dirty="0" err="1"/>
              <a:t>Kazman</a:t>
            </a:r>
            <a:r>
              <a:rPr lang="en-US" sz="1600" noProof="0" dirty="0"/>
              <a:t> et al.]</a:t>
            </a:r>
            <a:endParaRPr lang="en-US" noProof="0" dirty="0"/>
          </a:p>
          <a:p>
            <a:pPr lvl="2"/>
            <a:r>
              <a:rPr lang="en-US" noProof="0" dirty="0"/>
              <a:t>And a seemingly result in important root causes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E543E-26F8-44C0-86BB-EEB4726F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4BB096-74F8-F34A-82CD-63FAC2790CEB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ECF99-731C-4260-8E45-17B94DC7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81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D3FC-E9CF-0627-20EC-FA1F4322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6AAB-7272-0CD8-E1A9-E3674490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E9A4-5070-59B1-BA64-64E66CD9E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B8E77-C4D9-F63D-971E-6DCBAC0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4098" name="Picture 2" descr="MICROSERVICES .NET CORE WITH EXAMPLE — Part 2 | by Bingeek | Medium">
            <a:extLst>
              <a:ext uri="{FF2B5EF4-FFF2-40B4-BE49-F238E27FC236}">
                <a16:creationId xmlns:a16="http://schemas.microsoft.com/office/drawing/2014/main" id="{7AC0DEB2-3F6E-DF33-0F8E-99BD7E82B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66"/>
          <a:stretch/>
        </p:blipFill>
        <p:spPr bwMode="auto">
          <a:xfrm>
            <a:off x="806242" y="0"/>
            <a:ext cx="745531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884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F353-8B35-0843-6151-DC8830626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1F7D-EC29-5836-8FCF-1FD04F9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Resulting Architecture Smells: </a:t>
            </a:r>
            <a:br>
              <a:rPr lang="en-IT" dirty="0"/>
            </a:br>
            <a:r>
              <a:rPr lang="en-IT" dirty="0"/>
              <a:t>Smells from MSDN*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C2DF-7487-146A-B36B-8D3EBF65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57300"/>
            <a:ext cx="8305800" cy="4013200"/>
          </a:xfrm>
        </p:spPr>
        <p:txBody>
          <a:bodyPr/>
          <a:lstStyle/>
          <a:p>
            <a:pPr>
              <a:buFont typeface="+mj-lt"/>
              <a:buAutoNum type="arabicParenR" startAt="5"/>
            </a:pPr>
            <a:r>
              <a:rPr lang="en-GB" sz="1600" b="1" dirty="0"/>
              <a:t>Inflexible Architecture / God Modules: </a:t>
            </a:r>
            <a:r>
              <a:rPr lang="en-GB" sz="1600" dirty="0"/>
              <a:t>this smell reflects architectures where a small number of components or modules contain significant functionality, creating bottlenecks for maintainability.</a:t>
            </a:r>
          </a:p>
          <a:p>
            <a:pPr>
              <a:buAutoNum type="arabicParenR" startAt="5"/>
            </a:pPr>
            <a:endParaRPr lang="en-GB" sz="1600" b="1" dirty="0"/>
          </a:p>
          <a:p>
            <a:pPr>
              <a:buAutoNum type="arabicParenR" startAt="5"/>
            </a:pPr>
            <a:r>
              <a:rPr lang="en-GB" sz="1600" b="1" dirty="0"/>
              <a:t>Unmodifiable Core:</a:t>
            </a:r>
            <a:r>
              <a:rPr lang="en-GB" sz="1600" dirty="0"/>
              <a:t> this smell reflects architectures that have gradually grown out of a core which is more and more becoming functionally untouchable and incomprehensible. This is often a consequence of Sloppy Modularisation.</a:t>
            </a:r>
          </a:p>
          <a:p>
            <a:pPr>
              <a:buAutoNum type="arabicParenR" startAt="5"/>
            </a:pPr>
            <a:endParaRPr lang="en-GB" sz="1600" dirty="0"/>
          </a:p>
          <a:p>
            <a:pPr>
              <a:buAutoNum type="arabicParenR" startAt="5"/>
            </a:pPr>
            <a:r>
              <a:rPr lang="en-GB" sz="1600" b="1" dirty="0"/>
              <a:t>Spike-Centric Architecture: </a:t>
            </a:r>
            <a:r>
              <a:rPr lang="en-GB" sz="1600" dirty="0"/>
              <a:t>this smell reflects architectures that emerged from architecture spikes, i.e., ``[...] architectural spike is a test implementation of a small part of the application's overall design or architecture". Relying heavily on architecture spikes may cause severe integration and evolution issues.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3E73-7FE7-BBE3-A92C-08C6946D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09324-8633-E964-95B8-F0C40DAB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16095-7C42-53F2-C03D-5C9FE154FF90}"/>
              </a:ext>
            </a:extLst>
          </p:cNvPr>
          <p:cNvSpPr txBox="1"/>
          <p:nvPr/>
        </p:nvSpPr>
        <p:spPr>
          <a:xfrm>
            <a:off x="1434353" y="5352392"/>
            <a:ext cx="428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/>
              <a:t>*microsoft Sw. Development Network </a:t>
            </a:r>
            <a:r>
              <a:rPr lang="en-IT" sz="1400" dirty="0">
                <a:sym typeface="Wingdings" pitchFamily="2" charset="2"/>
              </a:rPr>
              <a:t> Tamburri et al. </a:t>
            </a: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1663156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6199D-2BEF-F331-4B3E-1A77DC35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188B6-F75C-4260-A23C-5862AC962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35D3-5286-592C-B83E-7CAC82252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90939-E112-E47C-49CE-96C77631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5122" name="Picture 2" descr="Need for Data-Centric ML Platforms | Databricks Blog">
            <a:extLst>
              <a:ext uri="{FF2B5EF4-FFF2-40B4-BE49-F238E27FC236}">
                <a16:creationId xmlns:a16="http://schemas.microsoft.com/office/drawing/2014/main" id="{D1D146C3-1685-AA62-4EB2-1DB4C9AA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569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619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4D479-E041-641C-C9C8-39467BD0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FFB5-CFFC-A50A-6464-8DBBA215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Resulting Architecture Smells: </a:t>
            </a:r>
            <a:br>
              <a:rPr lang="en-IT" dirty="0"/>
            </a:br>
            <a:r>
              <a:rPr lang="en-IT" dirty="0"/>
              <a:t>Smells from MSDN*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B3F1-168D-1277-F3F5-63209AEC4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33500"/>
            <a:ext cx="8305800" cy="3937000"/>
          </a:xfrm>
        </p:spPr>
        <p:txBody>
          <a:bodyPr/>
          <a:lstStyle/>
          <a:p>
            <a:pPr>
              <a:buFont typeface="+mj-lt"/>
              <a:buAutoNum type="arabicParenR" startAt="8"/>
            </a:pPr>
            <a:r>
              <a:rPr lang="en-GB" sz="1600" b="1" dirty="0"/>
              <a:t>Quality-Implicit Architecture: </a:t>
            </a:r>
            <a:r>
              <a:rPr lang="en-GB" sz="1600" dirty="0"/>
              <a:t>this smell reflects architectures for which quality analysis of one (or more) software architecture properties (e.g., performance, reliability, safety) is so complex that it is never actually done.</a:t>
            </a:r>
          </a:p>
          <a:p>
            <a:pPr>
              <a:buAutoNum type="arabicParenR" startAt="8"/>
            </a:pPr>
            <a:endParaRPr lang="en-GB" sz="1600" dirty="0"/>
          </a:p>
          <a:p>
            <a:pPr>
              <a:buAutoNum type="arabicParenR" startAt="8"/>
            </a:pPr>
            <a:r>
              <a:rPr lang="en-GB" sz="1600" b="1" dirty="0"/>
              <a:t>Architecture Monolith: </a:t>
            </a:r>
            <a:r>
              <a:rPr lang="en-GB" sz="1600" dirty="0"/>
              <a:t>this smell reflects architectures whose design has grown into a fully connected mesh and therefore cannot be evolved other than by incurring heavy refactoring costs. Such monoliths may have originated as God modules.</a:t>
            </a:r>
          </a:p>
          <a:p>
            <a:pPr>
              <a:buAutoNum type="arabicParenR" startAt="8"/>
            </a:pPr>
            <a:endParaRPr lang="en-GB" sz="1600" dirty="0"/>
          </a:p>
          <a:p>
            <a:pPr>
              <a:buAutoNum type="arabicParenR" startAt="8"/>
            </a:pPr>
            <a:r>
              <a:rPr lang="en-GB" sz="1600" b="1" dirty="0"/>
              <a:t>Insensitive Information Spreading:</a:t>
            </a:r>
            <a:r>
              <a:rPr lang="en-GB" sz="1600" dirty="0"/>
              <a:t> this smell reflects architectures in which one or more components carelessly disseminate the data that the software architecture is manipulating.  This can cause security vulnerabilities as well as privacy-policy violations.</a:t>
            </a:r>
            <a:endParaRPr lang="en-IT" sz="1600" dirty="0"/>
          </a:p>
          <a:p>
            <a:pPr>
              <a:buAutoNum type="arabicParenR" startAt="8"/>
            </a:pPr>
            <a:endParaRPr lang="en-IT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D7D82-2AF0-6F77-6105-886FB934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BA924-E9BC-9039-1E7F-022EDFDE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8910F-A6FA-6BAD-16BE-D4FF621CD804}"/>
              </a:ext>
            </a:extLst>
          </p:cNvPr>
          <p:cNvSpPr txBox="1"/>
          <p:nvPr/>
        </p:nvSpPr>
        <p:spPr>
          <a:xfrm>
            <a:off x="1434353" y="5352392"/>
            <a:ext cx="428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/>
              <a:t>*microsoft Sw. Development Network </a:t>
            </a:r>
            <a:r>
              <a:rPr lang="en-IT" sz="1400" dirty="0">
                <a:sym typeface="Wingdings" pitchFamily="2" charset="2"/>
              </a:rPr>
              <a:t> Tamburri et al. </a:t>
            </a: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3512885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93F3-86BE-A00F-A088-CD9EF0818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18CF-8B31-0E76-14B2-D75E4B7AF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11AE8-73C4-255D-04FF-608D692F7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C0807-B502-9270-8F16-7A665D8A5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6146" name="Picture 2" descr="The Long and Winding Road to Microservices: The Evolution of Monolithic  Architecture | by Anto Semeraro | Level Up Coding">
            <a:extLst>
              <a:ext uri="{FF2B5EF4-FFF2-40B4-BE49-F238E27FC236}">
                <a16:creationId xmlns:a16="http://schemas.microsoft.com/office/drawing/2014/main" id="{10EBA425-A450-0C23-EC8F-C2F2490D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213"/>
            <a:ext cx="91440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821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C47DF-283C-E5AE-3E85-73D092E0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218"/>
            <a:ext cx="8229600" cy="596635"/>
          </a:xfrm>
        </p:spPr>
        <p:txBody>
          <a:bodyPr/>
          <a:lstStyle/>
          <a:p>
            <a:r>
              <a:rPr lang="en-IT" dirty="0"/>
              <a:t>Conway’s Law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0B879-7C44-330C-A2AD-FB094E49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07DD9-21BA-66DF-E0FA-DA01CB7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10" name="Content Placeholder 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93E412C-5BFC-2C8E-C944-53F73D2A3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8627" b="4316"/>
          <a:stretch/>
        </p:blipFill>
        <p:spPr>
          <a:xfrm>
            <a:off x="2362200" y="762001"/>
            <a:ext cx="6553200" cy="4229100"/>
          </a:xfrm>
        </p:spPr>
      </p:pic>
      <p:pic>
        <p:nvPicPr>
          <p:cNvPr id="12" name="Picture 11" descr="A screenshot of a question&#10;&#10;Description automatically generated">
            <a:extLst>
              <a:ext uri="{FF2B5EF4-FFF2-40B4-BE49-F238E27FC236}">
                <a16:creationId xmlns:a16="http://schemas.microsoft.com/office/drawing/2014/main" id="{34E428C3-F89E-36E2-D752-ADD876966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95199"/>
            <a:ext cx="7772400" cy="14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8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01BCB-CDD4-BF3B-8E26-AF9BD201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7" name="Content Placeholder 6" descr="A close-up of a diagram&#10;&#10;Description automatically generated">
            <a:extLst>
              <a:ext uri="{FF2B5EF4-FFF2-40B4-BE49-F238E27FC236}">
                <a16:creationId xmlns:a16="http://schemas.microsoft.com/office/drawing/2014/main" id="{8A1AA2CA-A5B3-E855-12A6-44072BD3A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411"/>
            <a:ext cx="7543800" cy="526154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FC19F-476F-8347-CA95-0C1B0DA6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0D25C-1A5E-AD45-83E0-03F387A025A5}" type="datetime1">
              <a:rPr lang="it-IT" smtClean="0"/>
              <a:t>10/10/24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70393-701A-76AC-EF44-05BB1515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56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091C-101D-89FB-DAA0-CDDD9FC3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DD4B7-0132-9DE6-C0C0-E44626F8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pic>
        <p:nvPicPr>
          <p:cNvPr id="5" name="Picture 2" descr="Why does Yoda Speak Funny?. Here is a marvelous question with an… | by &amp; |  Medium">
            <a:extLst>
              <a:ext uri="{FF2B5EF4-FFF2-40B4-BE49-F238E27FC236}">
                <a16:creationId xmlns:a16="http://schemas.microsoft.com/office/drawing/2014/main" id="{90E3DB11-EA1D-19A1-F44F-A6269845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12" y="1501090"/>
            <a:ext cx="4822976" cy="32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76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655D-F07C-42F3-A399-C311BA95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and Definitions*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8A586-16FE-4E76-A6D5-1CB20FA6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 has made an impressive </a:t>
            </a:r>
            <a:r>
              <a:rPr lang="en-US" i="1" noProof="0" dirty="0"/>
              <a:t>literature study </a:t>
            </a:r>
            <a:r>
              <a:rPr lang="en-US" noProof="0" dirty="0"/>
              <a:t>to answer the following research questions: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sz="1600" noProof="0" dirty="0"/>
              <a:t>The </a:t>
            </a:r>
            <a:r>
              <a:rPr lang="en-US" sz="1600" noProof="0" dirty="0" err="1"/>
              <a:t>english</a:t>
            </a:r>
            <a:r>
              <a:rPr lang="en-US" sz="1600" noProof="0" dirty="0"/>
              <a:t> in the report is sometimes a bit </a:t>
            </a:r>
            <a:r>
              <a:rPr lang="en-US" sz="1600" noProof="0" dirty="0" err="1"/>
              <a:t>denglish</a:t>
            </a:r>
            <a:r>
              <a:rPr lang="en-US" sz="1600" dirty="0"/>
              <a:t>:</a:t>
            </a:r>
            <a:r>
              <a:rPr lang="en-US" sz="1600" noProof="0" dirty="0"/>
              <a:t> ‘Carl means that…’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F223-DA25-4A78-93BB-C34235B0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D453F7-F78B-CF4B-8935-0F0511A54247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C03E2-854D-460F-B8AE-2F4C446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7E6A6-F4D7-46E4-90E8-6E648A5B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90700"/>
            <a:ext cx="6429854" cy="29335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9604F6-4756-442E-9AD0-5743143BF05E}"/>
              </a:ext>
            </a:extLst>
          </p:cNvPr>
          <p:cNvCxnSpPr>
            <a:cxnSpLocks/>
          </p:cNvCxnSpPr>
          <p:nvPr/>
        </p:nvCxnSpPr>
        <p:spPr>
          <a:xfrm>
            <a:off x="1905000" y="2857500"/>
            <a:ext cx="5943600" cy="399960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709E5B-EA18-E35D-E320-70EB047960A4}"/>
              </a:ext>
            </a:extLst>
          </p:cNvPr>
          <p:cNvSpPr txBox="1"/>
          <p:nvPr/>
        </p:nvSpPr>
        <p:spPr>
          <a:xfrm>
            <a:off x="1600200" y="5461000"/>
            <a:ext cx="26388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noProof="0" dirty="0"/>
              <a:t>* Le’s Master Thesis contains the full work.</a:t>
            </a:r>
            <a:endParaRPr lang="en-IT" sz="1100" dirty="0"/>
          </a:p>
        </p:txBody>
      </p:sp>
    </p:spTree>
    <p:extLst>
      <p:ext uri="{BB962C8B-B14F-4D97-AF65-F5344CB8AC3E}">
        <p14:creationId xmlns:p14="http://schemas.microsoft.com/office/powerpoint/2010/main" val="149276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BA08-CC2C-46BA-B99C-D827D039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Literature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69495-D11C-4169-AB8C-4E27A9B8F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Systematic literature study</a:t>
            </a:r>
          </a:p>
          <a:p>
            <a:pPr lvl="1"/>
            <a:r>
              <a:rPr lang="en-US" noProof="0" dirty="0"/>
              <a:t>Initial search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Include references in primary papers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New terms for ‘architecture erosion’ included</a:t>
            </a:r>
          </a:p>
          <a:p>
            <a:pPr lvl="2"/>
            <a:r>
              <a:rPr lang="en-US" noProof="0" dirty="0"/>
              <a:t>Extra 12 papers</a:t>
            </a:r>
          </a:p>
          <a:p>
            <a:pPr lvl="2"/>
            <a:endParaRPr lang="en-US" noProof="0" dirty="0"/>
          </a:p>
          <a:p>
            <a:pPr lvl="1"/>
            <a:r>
              <a:rPr lang="en-US" noProof="0" dirty="0"/>
              <a:t>Total: 108 full papers.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FD3A4-EED5-49CC-8D2E-DD57432E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3C67AE-688A-EB48-8CFB-4CA65CA2728D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2FF65-D03F-4E23-B445-3A0E9F73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33E9A-41E2-4AEE-9F8F-8F10F496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89258"/>
            <a:ext cx="6581925" cy="704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3A835-2587-469C-B8D6-38C694BC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94110"/>
            <a:ext cx="6732815" cy="681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AB3FB-46A2-4F7F-B34F-299CE670C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903" y="1348723"/>
            <a:ext cx="162061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5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C9E8-AEB6-4A98-980E-B5C21CF2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86C16-DCBB-41D9-98DB-77185BD2C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Synonyms</a:t>
            </a:r>
          </a:p>
          <a:p>
            <a:pPr lvl="1"/>
            <a:r>
              <a:rPr lang="en-US" noProof="0" dirty="0"/>
              <a:t>Architecture erosion</a:t>
            </a:r>
          </a:p>
          <a:p>
            <a:pPr lvl="1"/>
            <a:r>
              <a:rPr lang="en-US" noProof="0" dirty="0"/>
              <a:t>Architectural decay</a:t>
            </a:r>
          </a:p>
          <a:p>
            <a:pPr lvl="1"/>
            <a:r>
              <a:rPr lang="en-US" noProof="0" dirty="0"/>
              <a:t>Software erosion</a:t>
            </a:r>
          </a:p>
          <a:p>
            <a:pPr lvl="1"/>
            <a:r>
              <a:rPr lang="en-US" noProof="0" dirty="0"/>
              <a:t>Design erosion</a:t>
            </a:r>
          </a:p>
          <a:p>
            <a:pPr lvl="1"/>
            <a:r>
              <a:rPr lang="en-US" noProof="0" dirty="0"/>
              <a:t>Design decay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13B8B-3034-4911-B8A0-4490B37A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0F9075-5F71-784C-9F66-55B39E5992FF}" type="datetime1">
              <a:rPr lang="it-IT" smtClean="0"/>
              <a:t>10/10/24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6ACAA-A38A-48F2-B54B-194442D5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90516-8E9A-4341-B9BC-EA712301160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5A547-4BEC-41AC-B347-BAB5AED9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378" y="874620"/>
            <a:ext cx="6526801" cy="19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0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C0000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2454</Words>
  <Application>Microsoft Macintosh PowerPoint</Application>
  <PresentationFormat>On-screen Show (16:10)</PresentationFormat>
  <Paragraphs>447</Paragraphs>
  <Slides>67</Slides>
  <Notes>3</Notes>
  <HiddenSlides>17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Lucida Console</vt:lpstr>
      <vt:lpstr>Wingdings</vt:lpstr>
      <vt:lpstr>Office Theme</vt:lpstr>
      <vt:lpstr>Software Architecture Evolution: Erosion &amp; Smells</vt:lpstr>
      <vt:lpstr>Architectural Erosion and Debt</vt:lpstr>
      <vt:lpstr>Erosion/Debt?</vt:lpstr>
      <vt:lpstr>My Perspective</vt:lpstr>
      <vt:lpstr>Or... Graphically</vt:lpstr>
      <vt:lpstr>Agenda</vt:lpstr>
      <vt:lpstr>Terms and Definitions*</vt:lpstr>
      <vt:lpstr>Literature Study</vt:lpstr>
      <vt:lpstr>Definition</vt:lpstr>
      <vt:lpstr>Visualization</vt:lpstr>
      <vt:lpstr>Root Causes</vt:lpstr>
      <vt:lpstr>Architectural Erosion</vt:lpstr>
      <vt:lpstr>PowerPoint Presentation</vt:lpstr>
      <vt:lpstr>PowerPoint Presentation</vt:lpstr>
      <vt:lpstr>Architectural Erosion</vt:lpstr>
      <vt:lpstr>PowerPoint Presentation</vt:lpstr>
      <vt:lpstr>Architectural Erosion</vt:lpstr>
      <vt:lpstr>PowerPoint Presentation</vt:lpstr>
      <vt:lpstr>Architectural Erosion</vt:lpstr>
      <vt:lpstr>PowerPoint Presentation</vt:lpstr>
      <vt:lpstr>PowerPoint Presentation</vt:lpstr>
      <vt:lpstr>Architectural Erosion</vt:lpstr>
      <vt:lpstr>PowerPoint Presentation</vt:lpstr>
      <vt:lpstr>PowerPoint Presentation</vt:lpstr>
      <vt:lpstr>Architectural Erosion</vt:lpstr>
      <vt:lpstr>PowerPoint Presentation</vt:lpstr>
      <vt:lpstr>Architectural Erosion</vt:lpstr>
      <vt:lpstr>PowerPoint Presentation</vt:lpstr>
      <vt:lpstr>Not Orthogonal!</vt:lpstr>
      <vt:lpstr>Detecting Erosion</vt:lpstr>
      <vt:lpstr>Overview</vt:lpstr>
      <vt:lpstr>Manual Approach</vt:lpstr>
      <vt:lpstr>Semi-automatic</vt:lpstr>
      <vt:lpstr>Historical Data Analysis</vt:lpstr>
      <vt:lpstr>Compliance checking</vt:lpstr>
      <vt:lpstr>Avoiding Architectural Erosion</vt:lpstr>
      <vt:lpstr>So, What to Do?</vt:lpstr>
      <vt:lpstr>Organization</vt:lpstr>
      <vt:lpstr>Knowledge</vt:lpstr>
      <vt:lpstr>[Sidebar]</vt:lpstr>
      <vt:lpstr>Development Process</vt:lpstr>
      <vt:lpstr>Development Process</vt:lpstr>
      <vt:lpstr>Team and People</vt:lpstr>
      <vt:lpstr>Coding</vt:lpstr>
      <vt:lpstr>Documentation</vt:lpstr>
      <vt:lpstr>Phew...</vt:lpstr>
      <vt:lpstr>Communication!</vt:lpstr>
      <vt:lpstr>Organizational Context</vt:lpstr>
      <vt:lpstr>Knowledge and Skills</vt:lpstr>
      <vt:lpstr>Decisions!</vt:lpstr>
      <vt:lpstr>Some E2020 Points</vt:lpstr>
      <vt:lpstr>Summary</vt:lpstr>
      <vt:lpstr>Detecting Erosion Automatically!*  Arch. Smells!</vt:lpstr>
      <vt:lpstr>Resulting Architecture Smells: Basic Shapes</vt:lpstr>
      <vt:lpstr>Resulting Architecture Smells:  Smells Explained</vt:lpstr>
      <vt:lpstr>Resulting Architecture Smells:  Smells from MSDN*</vt:lpstr>
      <vt:lpstr>PowerPoint Presentation</vt:lpstr>
      <vt:lpstr>PowerPoint Presentation</vt:lpstr>
      <vt:lpstr>PowerPoint Presentation</vt:lpstr>
      <vt:lpstr>PowerPoint Presentation</vt:lpstr>
      <vt:lpstr>Resulting Architecture Smells:  Smells from MSDN*</vt:lpstr>
      <vt:lpstr>PowerPoint Presentation</vt:lpstr>
      <vt:lpstr>Resulting Architecture Smells:  Smells from MSDN*</vt:lpstr>
      <vt:lpstr>PowerPoint Presentation</vt:lpstr>
      <vt:lpstr>Conway’s Law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Stability</dc:title>
  <dc:creator>hbc</dc:creator>
  <cp:lastModifiedBy>Damian Andrew Tamburri</cp:lastModifiedBy>
  <cp:revision>136</cp:revision>
  <dcterms:created xsi:type="dcterms:W3CDTF">2006-08-16T00:00:00Z</dcterms:created>
  <dcterms:modified xsi:type="dcterms:W3CDTF">2024-10-10T13:31:13Z</dcterms:modified>
</cp:coreProperties>
</file>